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y="5143500" cx="9144000"/>
  <p:notesSz cx="6858000" cy="9144000"/>
  <p:embeddedFontLst>
    <p:embeddedFont>
      <p:font typeface="Roboto"/>
      <p:regular r:id="rId81"/>
      <p:bold r:id="rId82"/>
      <p:italic r:id="rId83"/>
      <p:boldItalic r:id="rId84"/>
    </p:embeddedFont>
    <p:embeddedFont>
      <p:font typeface="Google Sans Medium"/>
      <p:regular r:id="rId85"/>
      <p:bold r:id="rId86"/>
      <p:italic r:id="rId87"/>
      <p:boldItalic r:id="rId88"/>
    </p:embeddedFont>
    <p:embeddedFont>
      <p:font typeface="Google Sans"/>
      <p:regular r:id="rId89"/>
      <p:bold r:id="rId90"/>
      <p:italic r:id="rId91"/>
      <p:boldItalic r:id="rId92"/>
    </p:embeddedFont>
    <p:embeddedFont>
      <p:font typeface="Roboto Condense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8.xml"/><Relationship Id="rId86" Type="http://schemas.openxmlformats.org/officeDocument/2006/relationships/font" Target="fonts/GoogleSansMedium-bold.fntdata"/><Relationship Id="rId41" Type="http://schemas.openxmlformats.org/officeDocument/2006/relationships/slide" Target="slides/slide37.xml"/><Relationship Id="rId85" Type="http://schemas.openxmlformats.org/officeDocument/2006/relationships/font" Target="fonts/GoogleSansMedium-regular.fntdata"/><Relationship Id="rId44" Type="http://schemas.openxmlformats.org/officeDocument/2006/relationships/slide" Target="slides/slide40.xml"/><Relationship Id="rId88" Type="http://schemas.openxmlformats.org/officeDocument/2006/relationships/font" Target="fonts/GoogleSansMedium-boldItalic.fntdata"/><Relationship Id="rId43" Type="http://schemas.openxmlformats.org/officeDocument/2006/relationships/slide" Target="slides/slide39.xml"/><Relationship Id="rId87" Type="http://schemas.openxmlformats.org/officeDocument/2006/relationships/font" Target="fonts/GoogleSansMedium-italic.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GoogleSans-regular.fntdata"/><Relationship Id="rId80" Type="http://schemas.openxmlformats.org/officeDocument/2006/relationships/slide" Target="slides/slide76.xml"/><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RobotoCondensed-italic.fntdata"/><Relationship Id="rId50" Type="http://schemas.openxmlformats.org/officeDocument/2006/relationships/slide" Target="slides/slide46.xml"/><Relationship Id="rId94" Type="http://schemas.openxmlformats.org/officeDocument/2006/relationships/font" Target="fonts/RobotoCondensed-bold.fntdata"/><Relationship Id="rId53" Type="http://schemas.openxmlformats.org/officeDocument/2006/relationships/slide" Target="slides/slide49.xml"/><Relationship Id="rId52" Type="http://schemas.openxmlformats.org/officeDocument/2006/relationships/slide" Target="slides/slide48.xml"/><Relationship Id="rId96" Type="http://schemas.openxmlformats.org/officeDocument/2006/relationships/font" Target="fonts/RobotoCondensed-boldItalic.fnt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GoogleSans-italic.fntdata"/><Relationship Id="rId90" Type="http://schemas.openxmlformats.org/officeDocument/2006/relationships/font" Target="fonts/GoogleSans-bold.fntdata"/><Relationship Id="rId93" Type="http://schemas.openxmlformats.org/officeDocument/2006/relationships/font" Target="fonts/RobotoCondensed-regular.fntdata"/><Relationship Id="rId92" Type="http://schemas.openxmlformats.org/officeDocument/2006/relationships/font" Target="fonts/GoogleSans-boldItalic.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5bf83a268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5bf83a268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the buffer abstraction, we start getting interested in how the individual elements of a buffer get processed. At the same time, we may not yet want to </a:t>
            </a:r>
            <a:r>
              <a:rPr lang="en"/>
              <a:t>lose</a:t>
            </a:r>
            <a:r>
              <a:rPr lang="en"/>
              <a:t> the idea of what high-level operations we are performing. This spans, for example the linear algebra dialect, which defines generic computational structures for things like tensor contractions and convolutions.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5bf83a268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5bf83a268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structures are parameterized by attributes and have a custom body of computation. This enables data layout transformations and other modifications that make use of the knowledge of the specific operation, or the mapping to existing high-performance libraries.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5bf83a268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5bf83a268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an even lower level, we can replace custom computational structures with more common ones like loops. Here, the lowering paths start diverging as we have two alternatives: Loops and Affine, with the only significant difference that Affine has additional constraints that make it suitable for polyhedral modeling.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5bf83a268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5bf83a268_3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5bf83a268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5bf83a268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Stencil and Stripe dialects discussed before in these meetings fit roughly into the same category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5bf83a268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5bf83a268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idea of loop-like structures is more about tiling and element-wise transformations.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5bf83a268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5bf83a268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ready to go to specific targets, and the whole picture becomes more complex, diverging based on the properties of the target. We can go to the GPU dialect, which manages the device kernel abstraction, or to the Standard dialect which has LLVM-like control flow with basic blocks.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5bf83a268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5bf83a268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are ready to go to specific targets, and the whole picture becomes more complex, diverging based on the properties of the target. We can go to the GPU dialect, which manages the device kernel abstraction, or to the Standard dialect which has LLVM-like control flow with basic blocks.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5bf83a268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5bf83a268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also go to the vector dialect which contains operations on n-dimensional vectors.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5bf83a268_3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5bf83a268_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main idea to do target adaptation and host-device motion.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4d07af1d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d07af1d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75bf83a268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5bf83a268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5bf83a268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5bf83a268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5bf83a268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5bf83a268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5bf83a268_3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5bf83a268_3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a6237a5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a6237a5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5bf83a268_3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5bf83a268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5cd319a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5cd319a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5bf83a26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5bf83a26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5bf83a268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5bf83a268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75bf83a26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5bf83a26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fb08b7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fb08b7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5bf83a26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5bf83a2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5cd319a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5cd319a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5cd319ad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5cd319ad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75cd319ad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75cd319ad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5bf83a268_5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5bf83a268_5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75bf83a268_5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75bf83a268_5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5bf83a268_5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5bf83a268_5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5cd319a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5cd319a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75cd319ad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5cd319ad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75cd319ad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5cd319ad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a6237a5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a6237a5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dialect landscape in MLIR is rather complex, so let’s look at it step by step following the lowering pipeline. You don’t need to try and understand the details of all the dialects involved. Since MLIR started as a TensorFlow project, the existing pipelines start with TensorFlow dialects. They correspond to the tools that have existed in the TensorFlow ecosystem before MLIR. For the sake of the compiler, we just consider them as an “MLIR front-end”. HLO is XLA’s High-Level optimizer format cast as a dialect.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75bf83a268_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5bf83a268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75cd319ad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5cd319ad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5cd319ad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5cd319ad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75bf83a268_5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5bf83a268_5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75bf83a268_5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5bf83a268_5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5bf83a268_5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5bf83a268_5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75bf83a268_5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5bf83a268_5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75cd319ad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5cd319ad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75bf83a268_5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5bf83a268_5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5bf83a268_5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5bf83a268_5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5bf83a26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5bf83a26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these dialects contain high-level operations such as convolutions and operate on tensors, which are seen as value-types in MLIR.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5bf83a268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5bf83a268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75bf83a2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5bf83a2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75bf83a26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75bf83a26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75bf83a268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5bf83a268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75cd319ad6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75cd319ad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75cd319ad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75cd319ad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75bf83a268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5bf83a268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75bf83a268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75bf83a268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5bf83a268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5bf83a268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75bf83a268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5bf83a268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5bf83a268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bf83a268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Beyond pure representational capacity, these dialects serve to perform graph-level transformations such as operator fusion.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75bf83a268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5bf83a268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75bf83a268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75bf83a268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75bf83a268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75bf83a268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75bf83a268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5bf83a268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75bf83a268_5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5bf83a268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75bf83a268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75bf83a268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75bf83a268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75bf83a268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75bf83a26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75bf83a26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75bf83a268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75bf83a268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75bf83a26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75bf83a26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5bf83a268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bf83a268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exhausted the options for graph-level transformations treating tensors as values, we start looking closer into the details and open up the tensor abstraction. The late HLO dialect is similar to HLO but it operates on MLIR’s structured memory references (memrefs) and sees accesses to individual elements of a tensor.</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75bf83a2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75bf83a2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75bf83a26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75bf83a26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75bf83a26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75bf83a26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75bf83a26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75bf83a26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75cd319a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75cd319a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75cd319ad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75cd319ad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75cd319ad6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5cd319ad6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5bf83a26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5bf83a26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first look, it seems similar. But it can actually goes from SSA value abstraction of a tensor to a memory abstraction of a memref, which is is better seen when we have to mix the two.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5bf83a268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5bf83a268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role of this lowering is exactly the transition from values to buffers, a buffer assignment transformation.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2"/>
          <p:cNvSpPr/>
          <p:nvPr/>
        </p:nvSpPr>
        <p:spPr>
          <a:xfrm>
            <a:off x="75" y="4636400"/>
            <a:ext cx="9144000" cy="50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2"/>
          <p:cNvGrpSpPr/>
          <p:nvPr/>
        </p:nvGrpSpPr>
        <p:grpSpPr>
          <a:xfrm>
            <a:off x="256960" y="1187048"/>
            <a:ext cx="1094856" cy="356807"/>
            <a:chOff x="0" y="0"/>
            <a:chExt cx="2077525" cy="676925"/>
          </a:xfrm>
        </p:grpSpPr>
        <p:sp>
          <p:nvSpPr>
            <p:cNvPr id="21" name="Google Shape;21;p2"/>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rgbClr val="34A85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txBox="1"/>
          <p:nvPr>
            <p:ph type="ctrTitle"/>
          </p:nvPr>
        </p:nvSpPr>
        <p:spPr>
          <a:xfrm>
            <a:off x="129758" y="304800"/>
            <a:ext cx="8520600" cy="2052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8" name="Google Shape;28;p2"/>
          <p:cNvSpPr txBox="1"/>
          <p:nvPr>
            <p:ph idx="1" type="subTitle"/>
          </p:nvPr>
        </p:nvSpPr>
        <p:spPr>
          <a:xfrm>
            <a:off x="129750" y="2394350"/>
            <a:ext cx="8520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29" name="Google Shape;29;p2"/>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1"/>
          <p:cNvSpPr txBox="1"/>
          <p:nvPr>
            <p:ph hasCustomPrompt="1" type="title"/>
          </p:nvPr>
        </p:nvSpPr>
        <p:spPr>
          <a:xfrm>
            <a:off x="180900" y="1106125"/>
            <a:ext cx="8782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p:nvPr>
            <p:ph idx="1" type="body"/>
          </p:nvPr>
        </p:nvSpPr>
        <p:spPr>
          <a:xfrm>
            <a:off x="180900" y="3152225"/>
            <a:ext cx="87822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75" name="Google Shape;75;p11"/>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2"/>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8" name="Shape 78"/>
        <p:cNvGrpSpPr/>
        <p:nvPr/>
      </p:nvGrpSpPr>
      <p:grpSpPr>
        <a:xfrm>
          <a:off x="0" y="0"/>
          <a:ext cx="0" cy="0"/>
          <a:chOff x="0" y="0"/>
          <a:chExt cx="0" cy="0"/>
        </a:xfrm>
      </p:grpSpPr>
      <p:sp>
        <p:nvSpPr>
          <p:cNvPr id="79" name="Google Shape;79;p13"/>
          <p:cNvSpPr/>
          <p:nvPr/>
        </p:nvSpPr>
        <p:spPr>
          <a:xfrm>
            <a:off x="75" y="4636400"/>
            <a:ext cx="9144000" cy="50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3"/>
          <p:cNvGrpSpPr/>
          <p:nvPr/>
        </p:nvGrpSpPr>
        <p:grpSpPr>
          <a:xfrm>
            <a:off x="25" y="5085300"/>
            <a:ext cx="9143938" cy="58202"/>
            <a:chOff x="-12" y="5085300"/>
            <a:chExt cx="9143938" cy="58202"/>
          </a:xfrm>
        </p:grpSpPr>
        <p:sp>
          <p:nvSpPr>
            <p:cNvPr id="81" name="Google Shape;81;p13"/>
            <p:cNvSpPr/>
            <p:nvPr/>
          </p:nvSpPr>
          <p:spPr>
            <a:xfrm>
              <a:off x="-12" y="5085301"/>
              <a:ext cx="1396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392829" y="5085301"/>
              <a:ext cx="1719300" cy="5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3112138" y="5085302"/>
              <a:ext cx="2412000" cy="58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523825" y="5085300"/>
              <a:ext cx="3620100" cy="5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3"/>
          <p:cNvGrpSpPr/>
          <p:nvPr/>
        </p:nvGrpSpPr>
        <p:grpSpPr>
          <a:xfrm>
            <a:off x="667984" y="464739"/>
            <a:ext cx="977316" cy="343491"/>
            <a:chOff x="5389563" y="6130926"/>
            <a:chExt cx="868725" cy="305325"/>
          </a:xfrm>
        </p:grpSpPr>
        <p:sp>
          <p:nvSpPr>
            <p:cNvPr id="86" name="Google Shape;86;p13"/>
            <p:cNvSpPr/>
            <p:nvPr/>
          </p:nvSpPr>
          <p:spPr>
            <a:xfrm>
              <a:off x="6132513" y="6203951"/>
              <a:ext cx="125775" cy="144300"/>
            </a:xfrm>
            <a:custGeom>
              <a:rect b="b" l="l" r="r" t="t"/>
              <a:pathLst>
                <a:path extrusionOk="0" h="148" w="129">
                  <a:moveTo>
                    <a:pt x="113" y="137"/>
                  </a:moveTo>
                  <a:cubicBezTo>
                    <a:pt x="110" y="139"/>
                    <a:pt x="106" y="141"/>
                    <a:pt x="103" y="142"/>
                  </a:cubicBezTo>
                  <a:cubicBezTo>
                    <a:pt x="93" y="147"/>
                    <a:pt x="82" y="148"/>
                    <a:pt x="73" y="148"/>
                  </a:cubicBezTo>
                  <a:cubicBezTo>
                    <a:pt x="63" y="148"/>
                    <a:pt x="47" y="148"/>
                    <a:pt x="32" y="136"/>
                  </a:cubicBezTo>
                  <a:cubicBezTo>
                    <a:pt x="10" y="121"/>
                    <a:pt x="0" y="94"/>
                    <a:pt x="0" y="71"/>
                  </a:cubicBezTo>
                  <a:cubicBezTo>
                    <a:pt x="0" y="23"/>
                    <a:pt x="39" y="0"/>
                    <a:pt x="71" y="0"/>
                  </a:cubicBezTo>
                  <a:cubicBezTo>
                    <a:pt x="82" y="0"/>
                    <a:pt x="94" y="2"/>
                    <a:pt x="103" y="8"/>
                  </a:cubicBezTo>
                  <a:cubicBezTo>
                    <a:pt x="118" y="19"/>
                    <a:pt x="122" y="32"/>
                    <a:pt x="124" y="39"/>
                  </a:cubicBezTo>
                  <a:cubicBezTo>
                    <a:pt x="52" y="68"/>
                    <a:pt x="52" y="68"/>
                    <a:pt x="52" y="68"/>
                  </a:cubicBezTo>
                  <a:cubicBezTo>
                    <a:pt x="28" y="70"/>
                    <a:pt x="28" y="70"/>
                    <a:pt x="28" y="70"/>
                  </a:cubicBezTo>
                  <a:cubicBezTo>
                    <a:pt x="36" y="109"/>
                    <a:pt x="62" y="132"/>
                    <a:pt x="92" y="132"/>
                  </a:cubicBezTo>
                  <a:cubicBezTo>
                    <a:pt x="107" y="132"/>
                    <a:pt x="119" y="127"/>
                    <a:pt x="129" y="121"/>
                  </a:cubicBezTo>
                  <a:cubicBezTo>
                    <a:pt x="113" y="137"/>
                    <a:pt x="113" y="137"/>
                    <a:pt x="113" y="137"/>
                  </a:cubicBezTo>
                  <a:close/>
                  <a:moveTo>
                    <a:pt x="84" y="45"/>
                  </a:moveTo>
                  <a:cubicBezTo>
                    <a:pt x="90" y="43"/>
                    <a:pt x="93" y="41"/>
                    <a:pt x="93" y="36"/>
                  </a:cubicBezTo>
                  <a:cubicBezTo>
                    <a:pt x="93" y="24"/>
                    <a:pt x="79" y="10"/>
                    <a:pt x="62" y="10"/>
                  </a:cubicBezTo>
                  <a:cubicBezTo>
                    <a:pt x="50" y="10"/>
                    <a:pt x="27" y="19"/>
                    <a:pt x="27" y="53"/>
                  </a:cubicBezTo>
                  <a:cubicBezTo>
                    <a:pt x="27" y="58"/>
                    <a:pt x="27" y="64"/>
                    <a:pt x="28" y="69"/>
                  </a:cubicBezTo>
                  <a:cubicBezTo>
                    <a:pt x="84" y="45"/>
                    <a:pt x="84" y="45"/>
                    <a:pt x="84" y="45"/>
                  </a:cubicBezTo>
                  <a:close/>
                </a:path>
              </a:pathLst>
            </a:custGeom>
            <a:solidFill>
              <a:srgbClr val="D50F25"/>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3"/>
            <p:cNvSpPr/>
            <p:nvPr/>
          </p:nvSpPr>
          <p:spPr>
            <a:xfrm>
              <a:off x="6057900" y="6130926"/>
              <a:ext cx="77025" cy="212550"/>
            </a:xfrm>
            <a:custGeom>
              <a:rect b="b" l="l" r="r" t="t"/>
              <a:pathLst>
                <a:path extrusionOk="0" h="218" w="79">
                  <a:moveTo>
                    <a:pt x="68" y="218"/>
                  </a:moveTo>
                  <a:cubicBezTo>
                    <a:pt x="13" y="218"/>
                    <a:pt x="13" y="218"/>
                    <a:pt x="13" y="218"/>
                  </a:cubicBezTo>
                  <a:cubicBezTo>
                    <a:pt x="20" y="208"/>
                    <a:pt x="21" y="207"/>
                    <a:pt x="21" y="201"/>
                  </a:cubicBezTo>
                  <a:cubicBezTo>
                    <a:pt x="21" y="151"/>
                    <a:pt x="21" y="151"/>
                    <a:pt x="21" y="151"/>
                  </a:cubicBezTo>
                  <a:cubicBezTo>
                    <a:pt x="21" y="127"/>
                    <a:pt x="22" y="93"/>
                    <a:pt x="23" y="60"/>
                  </a:cubicBezTo>
                  <a:cubicBezTo>
                    <a:pt x="23" y="45"/>
                    <a:pt x="24" y="25"/>
                    <a:pt x="25" y="11"/>
                  </a:cubicBezTo>
                  <a:cubicBezTo>
                    <a:pt x="0" y="11"/>
                    <a:pt x="0" y="11"/>
                    <a:pt x="0" y="11"/>
                  </a:cubicBezTo>
                  <a:cubicBezTo>
                    <a:pt x="24" y="0"/>
                    <a:pt x="24" y="0"/>
                    <a:pt x="24" y="0"/>
                  </a:cubicBezTo>
                  <a:cubicBezTo>
                    <a:pt x="68" y="0"/>
                    <a:pt x="68" y="0"/>
                    <a:pt x="68" y="0"/>
                  </a:cubicBezTo>
                  <a:cubicBezTo>
                    <a:pt x="58" y="5"/>
                    <a:pt x="55" y="7"/>
                    <a:pt x="54" y="18"/>
                  </a:cubicBezTo>
                  <a:cubicBezTo>
                    <a:pt x="51" y="42"/>
                    <a:pt x="51" y="79"/>
                    <a:pt x="51" y="123"/>
                  </a:cubicBezTo>
                  <a:cubicBezTo>
                    <a:pt x="51" y="194"/>
                    <a:pt x="51" y="194"/>
                    <a:pt x="51" y="194"/>
                  </a:cubicBezTo>
                  <a:cubicBezTo>
                    <a:pt x="51" y="207"/>
                    <a:pt x="53" y="208"/>
                    <a:pt x="63" y="209"/>
                  </a:cubicBezTo>
                  <a:cubicBezTo>
                    <a:pt x="69" y="210"/>
                    <a:pt x="74" y="210"/>
                    <a:pt x="79" y="211"/>
                  </a:cubicBezTo>
                  <a:cubicBezTo>
                    <a:pt x="68" y="218"/>
                    <a:pt x="68" y="218"/>
                    <a:pt x="68" y="218"/>
                  </a:cubicBezTo>
                  <a:close/>
                </a:path>
              </a:pathLst>
            </a:custGeom>
            <a:solidFill>
              <a:srgbClr val="009925"/>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3"/>
            <p:cNvSpPr/>
            <p:nvPr/>
          </p:nvSpPr>
          <p:spPr>
            <a:xfrm>
              <a:off x="5913438" y="6207126"/>
              <a:ext cx="150150" cy="229125"/>
            </a:xfrm>
            <a:custGeom>
              <a:rect b="b" l="l" r="r" t="t"/>
              <a:pathLst>
                <a:path extrusionOk="0" h="235" w="154">
                  <a:moveTo>
                    <a:pt x="115" y="11"/>
                  </a:moveTo>
                  <a:cubicBezTo>
                    <a:pt x="123" y="17"/>
                    <a:pt x="137" y="29"/>
                    <a:pt x="137" y="53"/>
                  </a:cubicBezTo>
                  <a:cubicBezTo>
                    <a:pt x="137" y="75"/>
                    <a:pt x="124" y="86"/>
                    <a:pt x="111" y="96"/>
                  </a:cubicBezTo>
                  <a:cubicBezTo>
                    <a:pt x="107" y="100"/>
                    <a:pt x="103" y="105"/>
                    <a:pt x="103" y="112"/>
                  </a:cubicBezTo>
                  <a:cubicBezTo>
                    <a:pt x="103" y="118"/>
                    <a:pt x="107" y="122"/>
                    <a:pt x="111" y="125"/>
                  </a:cubicBezTo>
                  <a:cubicBezTo>
                    <a:pt x="122" y="133"/>
                    <a:pt x="122" y="133"/>
                    <a:pt x="122" y="133"/>
                  </a:cubicBezTo>
                  <a:cubicBezTo>
                    <a:pt x="136" y="145"/>
                    <a:pt x="148" y="155"/>
                    <a:pt x="148" y="177"/>
                  </a:cubicBezTo>
                  <a:cubicBezTo>
                    <a:pt x="148" y="206"/>
                    <a:pt x="120" y="235"/>
                    <a:pt x="67" y="235"/>
                  </a:cubicBezTo>
                  <a:cubicBezTo>
                    <a:pt x="22" y="235"/>
                    <a:pt x="0" y="214"/>
                    <a:pt x="0" y="191"/>
                  </a:cubicBezTo>
                  <a:cubicBezTo>
                    <a:pt x="0" y="180"/>
                    <a:pt x="6" y="164"/>
                    <a:pt x="24" y="153"/>
                  </a:cubicBezTo>
                  <a:cubicBezTo>
                    <a:pt x="43" y="142"/>
                    <a:pt x="69" y="140"/>
                    <a:pt x="83" y="139"/>
                  </a:cubicBezTo>
                  <a:cubicBezTo>
                    <a:pt x="79" y="133"/>
                    <a:pt x="74" y="128"/>
                    <a:pt x="74" y="118"/>
                  </a:cubicBezTo>
                  <a:cubicBezTo>
                    <a:pt x="74" y="113"/>
                    <a:pt x="75" y="110"/>
                    <a:pt x="77" y="106"/>
                  </a:cubicBezTo>
                  <a:cubicBezTo>
                    <a:pt x="73" y="106"/>
                    <a:pt x="70" y="107"/>
                    <a:pt x="67" y="107"/>
                  </a:cubicBezTo>
                  <a:cubicBezTo>
                    <a:pt x="34" y="107"/>
                    <a:pt x="16" y="82"/>
                    <a:pt x="16" y="58"/>
                  </a:cubicBezTo>
                  <a:cubicBezTo>
                    <a:pt x="16" y="44"/>
                    <a:pt x="22" y="28"/>
                    <a:pt x="35" y="17"/>
                  </a:cubicBezTo>
                  <a:cubicBezTo>
                    <a:pt x="53" y="2"/>
                    <a:pt x="74" y="0"/>
                    <a:pt x="91" y="0"/>
                  </a:cubicBezTo>
                  <a:cubicBezTo>
                    <a:pt x="154" y="0"/>
                    <a:pt x="154" y="0"/>
                    <a:pt x="154" y="0"/>
                  </a:cubicBezTo>
                  <a:cubicBezTo>
                    <a:pt x="135" y="11"/>
                    <a:pt x="135" y="11"/>
                    <a:pt x="135" y="11"/>
                  </a:cubicBezTo>
                  <a:cubicBezTo>
                    <a:pt x="115" y="11"/>
                    <a:pt x="115" y="11"/>
                    <a:pt x="115" y="11"/>
                  </a:cubicBezTo>
                  <a:close/>
                  <a:moveTo>
                    <a:pt x="94" y="148"/>
                  </a:moveTo>
                  <a:cubicBezTo>
                    <a:pt x="91" y="148"/>
                    <a:pt x="90" y="148"/>
                    <a:pt x="86" y="148"/>
                  </a:cubicBezTo>
                  <a:cubicBezTo>
                    <a:pt x="84" y="148"/>
                    <a:pt x="67" y="148"/>
                    <a:pt x="54" y="153"/>
                  </a:cubicBezTo>
                  <a:cubicBezTo>
                    <a:pt x="47" y="155"/>
                    <a:pt x="27" y="163"/>
                    <a:pt x="27" y="184"/>
                  </a:cubicBezTo>
                  <a:cubicBezTo>
                    <a:pt x="27" y="206"/>
                    <a:pt x="49" y="222"/>
                    <a:pt x="82" y="222"/>
                  </a:cubicBezTo>
                  <a:cubicBezTo>
                    <a:pt x="111" y="222"/>
                    <a:pt x="127" y="208"/>
                    <a:pt x="127" y="189"/>
                  </a:cubicBezTo>
                  <a:cubicBezTo>
                    <a:pt x="127" y="173"/>
                    <a:pt x="117" y="165"/>
                    <a:pt x="94" y="148"/>
                  </a:cubicBezTo>
                  <a:close/>
                  <a:moveTo>
                    <a:pt x="103" y="89"/>
                  </a:moveTo>
                  <a:cubicBezTo>
                    <a:pt x="110" y="82"/>
                    <a:pt x="110" y="72"/>
                    <a:pt x="110" y="67"/>
                  </a:cubicBezTo>
                  <a:cubicBezTo>
                    <a:pt x="110" y="45"/>
                    <a:pt x="97" y="10"/>
                    <a:pt x="71" y="10"/>
                  </a:cubicBezTo>
                  <a:cubicBezTo>
                    <a:pt x="63" y="10"/>
                    <a:pt x="55" y="14"/>
                    <a:pt x="50" y="20"/>
                  </a:cubicBezTo>
                  <a:cubicBezTo>
                    <a:pt x="44" y="27"/>
                    <a:pt x="43" y="35"/>
                    <a:pt x="43" y="43"/>
                  </a:cubicBezTo>
                  <a:cubicBezTo>
                    <a:pt x="43" y="64"/>
                    <a:pt x="55" y="98"/>
                    <a:pt x="81" y="98"/>
                  </a:cubicBezTo>
                  <a:cubicBezTo>
                    <a:pt x="89" y="98"/>
                    <a:pt x="98" y="94"/>
                    <a:pt x="103" y="89"/>
                  </a:cubicBezTo>
                  <a:close/>
                </a:path>
              </a:pathLst>
            </a:custGeom>
            <a:solidFill>
              <a:srgbClr val="0D58D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3"/>
            <p:cNvSpPr/>
            <p:nvPr/>
          </p:nvSpPr>
          <p:spPr>
            <a:xfrm>
              <a:off x="5765800" y="6203951"/>
              <a:ext cx="149175" cy="144300"/>
            </a:xfrm>
            <a:custGeom>
              <a:rect b="b" l="l" r="r" t="t"/>
              <a:pathLst>
                <a:path extrusionOk="0" h="148" w="153">
                  <a:moveTo>
                    <a:pt x="75" y="148"/>
                  </a:moveTo>
                  <a:cubicBezTo>
                    <a:pt x="26" y="148"/>
                    <a:pt x="0" y="109"/>
                    <a:pt x="0" y="75"/>
                  </a:cubicBezTo>
                  <a:cubicBezTo>
                    <a:pt x="0" y="34"/>
                    <a:pt x="33" y="0"/>
                    <a:pt x="80" y="0"/>
                  </a:cubicBezTo>
                  <a:cubicBezTo>
                    <a:pt x="125" y="0"/>
                    <a:pt x="153" y="35"/>
                    <a:pt x="153" y="73"/>
                  </a:cubicBezTo>
                  <a:cubicBezTo>
                    <a:pt x="153" y="109"/>
                    <a:pt x="125" y="148"/>
                    <a:pt x="75" y="148"/>
                  </a:cubicBezTo>
                  <a:close/>
                  <a:moveTo>
                    <a:pt x="114" y="123"/>
                  </a:moveTo>
                  <a:cubicBezTo>
                    <a:pt x="121" y="113"/>
                    <a:pt x="123" y="100"/>
                    <a:pt x="123" y="88"/>
                  </a:cubicBezTo>
                  <a:cubicBezTo>
                    <a:pt x="123" y="61"/>
                    <a:pt x="110" y="9"/>
                    <a:pt x="72" y="9"/>
                  </a:cubicBezTo>
                  <a:cubicBezTo>
                    <a:pt x="61" y="9"/>
                    <a:pt x="51" y="13"/>
                    <a:pt x="44" y="20"/>
                  </a:cubicBezTo>
                  <a:cubicBezTo>
                    <a:pt x="32" y="31"/>
                    <a:pt x="30" y="44"/>
                    <a:pt x="30" y="57"/>
                  </a:cubicBezTo>
                  <a:cubicBezTo>
                    <a:pt x="30" y="88"/>
                    <a:pt x="45" y="138"/>
                    <a:pt x="82" y="138"/>
                  </a:cubicBezTo>
                  <a:cubicBezTo>
                    <a:pt x="94" y="138"/>
                    <a:pt x="106" y="133"/>
                    <a:pt x="114" y="123"/>
                  </a:cubicBezTo>
                  <a:close/>
                </a:path>
              </a:pathLst>
            </a:custGeom>
            <a:solidFill>
              <a:srgbClr val="EEB211"/>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3"/>
            <p:cNvSpPr/>
            <p:nvPr/>
          </p:nvSpPr>
          <p:spPr>
            <a:xfrm>
              <a:off x="5603875" y="6203951"/>
              <a:ext cx="150150" cy="144300"/>
            </a:xfrm>
            <a:custGeom>
              <a:rect b="b" l="l" r="r" t="t"/>
              <a:pathLst>
                <a:path extrusionOk="0" h="148" w="154">
                  <a:moveTo>
                    <a:pt x="76" y="148"/>
                  </a:moveTo>
                  <a:cubicBezTo>
                    <a:pt x="26" y="148"/>
                    <a:pt x="0" y="109"/>
                    <a:pt x="0" y="75"/>
                  </a:cubicBezTo>
                  <a:cubicBezTo>
                    <a:pt x="0" y="34"/>
                    <a:pt x="33" y="0"/>
                    <a:pt x="80" y="0"/>
                  </a:cubicBezTo>
                  <a:cubicBezTo>
                    <a:pt x="126" y="0"/>
                    <a:pt x="154" y="35"/>
                    <a:pt x="154" y="73"/>
                  </a:cubicBezTo>
                  <a:cubicBezTo>
                    <a:pt x="154" y="109"/>
                    <a:pt x="126" y="148"/>
                    <a:pt x="76" y="148"/>
                  </a:cubicBezTo>
                  <a:close/>
                  <a:moveTo>
                    <a:pt x="114" y="123"/>
                  </a:moveTo>
                  <a:cubicBezTo>
                    <a:pt x="122" y="113"/>
                    <a:pt x="123" y="100"/>
                    <a:pt x="123" y="88"/>
                  </a:cubicBezTo>
                  <a:cubicBezTo>
                    <a:pt x="123" y="61"/>
                    <a:pt x="110" y="9"/>
                    <a:pt x="72" y="9"/>
                  </a:cubicBezTo>
                  <a:cubicBezTo>
                    <a:pt x="62" y="9"/>
                    <a:pt x="52" y="13"/>
                    <a:pt x="44" y="20"/>
                  </a:cubicBezTo>
                  <a:cubicBezTo>
                    <a:pt x="32" y="31"/>
                    <a:pt x="30" y="44"/>
                    <a:pt x="30" y="57"/>
                  </a:cubicBezTo>
                  <a:cubicBezTo>
                    <a:pt x="30" y="88"/>
                    <a:pt x="45" y="138"/>
                    <a:pt x="83" y="138"/>
                  </a:cubicBezTo>
                  <a:cubicBezTo>
                    <a:pt x="95" y="138"/>
                    <a:pt x="107" y="133"/>
                    <a:pt x="114" y="123"/>
                  </a:cubicBezTo>
                  <a:close/>
                </a:path>
              </a:pathLst>
            </a:custGeom>
            <a:solidFill>
              <a:srgbClr val="D50F25"/>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3"/>
            <p:cNvSpPr/>
            <p:nvPr/>
          </p:nvSpPr>
          <p:spPr>
            <a:xfrm>
              <a:off x="5389563" y="6143626"/>
              <a:ext cx="205725" cy="207675"/>
            </a:xfrm>
            <a:custGeom>
              <a:rect b="b" l="l" r="r" t="t"/>
              <a:pathLst>
                <a:path extrusionOk="0" h="213" w="211">
                  <a:moveTo>
                    <a:pt x="200" y="199"/>
                  </a:moveTo>
                  <a:cubicBezTo>
                    <a:pt x="158" y="208"/>
                    <a:pt x="158" y="208"/>
                    <a:pt x="158" y="208"/>
                  </a:cubicBezTo>
                  <a:cubicBezTo>
                    <a:pt x="141" y="211"/>
                    <a:pt x="126" y="213"/>
                    <a:pt x="110" y="213"/>
                  </a:cubicBezTo>
                  <a:cubicBezTo>
                    <a:pt x="30" y="213"/>
                    <a:pt x="0" y="155"/>
                    <a:pt x="0" y="109"/>
                  </a:cubicBezTo>
                  <a:cubicBezTo>
                    <a:pt x="0" y="52"/>
                    <a:pt x="43" y="0"/>
                    <a:pt x="117" y="0"/>
                  </a:cubicBezTo>
                  <a:cubicBezTo>
                    <a:pt x="133" y="0"/>
                    <a:pt x="148" y="3"/>
                    <a:pt x="161" y="6"/>
                  </a:cubicBezTo>
                  <a:cubicBezTo>
                    <a:pt x="183" y="12"/>
                    <a:pt x="193" y="20"/>
                    <a:pt x="200" y="24"/>
                  </a:cubicBezTo>
                  <a:cubicBezTo>
                    <a:pt x="176" y="47"/>
                    <a:pt x="176" y="47"/>
                    <a:pt x="176" y="47"/>
                  </a:cubicBezTo>
                  <a:cubicBezTo>
                    <a:pt x="165" y="49"/>
                    <a:pt x="165" y="49"/>
                    <a:pt x="165" y="49"/>
                  </a:cubicBezTo>
                  <a:cubicBezTo>
                    <a:pt x="173" y="38"/>
                    <a:pt x="173" y="38"/>
                    <a:pt x="173" y="38"/>
                  </a:cubicBezTo>
                  <a:cubicBezTo>
                    <a:pt x="163" y="28"/>
                    <a:pt x="145" y="11"/>
                    <a:pt x="111" y="11"/>
                  </a:cubicBezTo>
                  <a:cubicBezTo>
                    <a:pt x="65" y="11"/>
                    <a:pt x="30" y="45"/>
                    <a:pt x="30" y="96"/>
                  </a:cubicBezTo>
                  <a:cubicBezTo>
                    <a:pt x="30" y="151"/>
                    <a:pt x="70" y="202"/>
                    <a:pt x="133" y="202"/>
                  </a:cubicBezTo>
                  <a:cubicBezTo>
                    <a:pt x="151" y="202"/>
                    <a:pt x="161" y="198"/>
                    <a:pt x="170" y="195"/>
                  </a:cubicBezTo>
                  <a:cubicBezTo>
                    <a:pt x="170" y="148"/>
                    <a:pt x="170" y="148"/>
                    <a:pt x="170" y="148"/>
                  </a:cubicBezTo>
                  <a:cubicBezTo>
                    <a:pt x="126" y="150"/>
                    <a:pt x="126" y="150"/>
                    <a:pt x="126" y="150"/>
                  </a:cubicBezTo>
                  <a:cubicBezTo>
                    <a:pt x="149" y="138"/>
                    <a:pt x="149" y="138"/>
                    <a:pt x="149" y="138"/>
                  </a:cubicBezTo>
                  <a:cubicBezTo>
                    <a:pt x="211" y="138"/>
                    <a:pt x="211" y="138"/>
                    <a:pt x="211" y="138"/>
                  </a:cubicBezTo>
                  <a:cubicBezTo>
                    <a:pt x="203" y="145"/>
                    <a:pt x="203" y="145"/>
                    <a:pt x="203" y="145"/>
                  </a:cubicBezTo>
                  <a:cubicBezTo>
                    <a:pt x="201" y="147"/>
                    <a:pt x="201" y="147"/>
                    <a:pt x="200" y="150"/>
                  </a:cubicBezTo>
                  <a:cubicBezTo>
                    <a:pt x="200" y="152"/>
                    <a:pt x="200" y="161"/>
                    <a:pt x="200" y="164"/>
                  </a:cubicBezTo>
                  <a:cubicBezTo>
                    <a:pt x="200" y="199"/>
                    <a:pt x="200" y="199"/>
                    <a:pt x="200" y="199"/>
                  </a:cubicBezTo>
                  <a:close/>
                </a:path>
              </a:pathLst>
            </a:custGeom>
            <a:solidFill>
              <a:srgbClr val="0D58D7"/>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sp>
        <p:nvSpPr>
          <p:cNvPr id="92" name="Google Shape;92;p13"/>
          <p:cNvSpPr txBox="1"/>
          <p:nvPr/>
        </p:nvSpPr>
        <p:spPr>
          <a:xfrm>
            <a:off x="549075" y="4695675"/>
            <a:ext cx="3561000" cy="393600"/>
          </a:xfrm>
          <a:prstGeom prst="rect">
            <a:avLst/>
          </a:prstGeom>
          <a:noFill/>
          <a:ln>
            <a:noFill/>
          </a:ln>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en" sz="1000">
                <a:solidFill>
                  <a:schemeClr val="lt2"/>
                </a:solidFill>
                <a:latin typeface="Roboto Condensed"/>
                <a:ea typeface="Roboto Condensed"/>
                <a:cs typeface="Roboto Condensed"/>
                <a:sym typeface="Roboto Condensed"/>
              </a:rPr>
              <a:t>Confidential &amp; Proprietary</a:t>
            </a:r>
            <a:endParaRPr sz="1000">
              <a:solidFill>
                <a:schemeClr val="lt2"/>
              </a:solidFill>
              <a:latin typeface="Roboto Condensed"/>
              <a:ea typeface="Roboto Condensed"/>
              <a:cs typeface="Roboto Condensed"/>
              <a:sym typeface="Roboto Condensed"/>
            </a:endParaRPr>
          </a:p>
        </p:txBody>
      </p:sp>
      <p:sp>
        <p:nvSpPr>
          <p:cNvPr id="93" name="Google Shape;93;p13"/>
          <p:cNvSpPr txBox="1"/>
          <p:nvPr>
            <p:ph type="title"/>
          </p:nvPr>
        </p:nvSpPr>
        <p:spPr>
          <a:xfrm>
            <a:off x="549075" y="1419850"/>
            <a:ext cx="79695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4" name="Google Shape;94;p13"/>
          <p:cNvSpPr txBox="1"/>
          <p:nvPr>
            <p:ph idx="1" type="subTitle"/>
          </p:nvPr>
        </p:nvSpPr>
        <p:spPr>
          <a:xfrm>
            <a:off x="553958" y="2666954"/>
            <a:ext cx="7969500" cy="7848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100"/>
              <a:buNone/>
              <a:defRPr sz="2100"/>
            </a:lvl1pPr>
            <a:lvl2pPr lvl="1" rtl="0">
              <a:lnSpc>
                <a:spcPct val="100000"/>
              </a:lnSpc>
              <a:spcBef>
                <a:spcPts val="1600"/>
              </a:spcBef>
              <a:spcAft>
                <a:spcPts val="0"/>
              </a:spcAft>
              <a:buSzPts val="2100"/>
              <a:buNone/>
              <a:defRPr sz="2100"/>
            </a:lvl2pPr>
            <a:lvl3pPr lvl="2" rtl="0">
              <a:lnSpc>
                <a:spcPct val="100000"/>
              </a:lnSpc>
              <a:spcBef>
                <a:spcPts val="1600"/>
              </a:spcBef>
              <a:spcAft>
                <a:spcPts val="0"/>
              </a:spcAft>
              <a:buSzPts val="2100"/>
              <a:buNone/>
              <a:defRPr sz="2100"/>
            </a:lvl3pPr>
            <a:lvl4pPr lvl="3" rtl="0">
              <a:lnSpc>
                <a:spcPct val="100000"/>
              </a:lnSpc>
              <a:spcBef>
                <a:spcPts val="1600"/>
              </a:spcBef>
              <a:spcAft>
                <a:spcPts val="0"/>
              </a:spcAft>
              <a:buSzPts val="2100"/>
              <a:buNone/>
              <a:defRPr sz="2100"/>
            </a:lvl4pPr>
            <a:lvl5pPr lvl="4" rtl="0">
              <a:lnSpc>
                <a:spcPct val="100000"/>
              </a:lnSpc>
              <a:spcBef>
                <a:spcPts val="1600"/>
              </a:spcBef>
              <a:spcAft>
                <a:spcPts val="0"/>
              </a:spcAft>
              <a:buSzPts val="2100"/>
              <a:buNone/>
              <a:defRPr sz="2100"/>
            </a:lvl5pPr>
            <a:lvl6pPr lvl="5" rtl="0">
              <a:lnSpc>
                <a:spcPct val="100000"/>
              </a:lnSpc>
              <a:spcBef>
                <a:spcPts val="1600"/>
              </a:spcBef>
              <a:spcAft>
                <a:spcPts val="0"/>
              </a:spcAft>
              <a:buSzPts val="2100"/>
              <a:buNone/>
              <a:defRPr sz="2100"/>
            </a:lvl6pPr>
            <a:lvl7pPr lvl="6" rtl="0">
              <a:lnSpc>
                <a:spcPct val="100000"/>
              </a:lnSpc>
              <a:spcBef>
                <a:spcPts val="1600"/>
              </a:spcBef>
              <a:spcAft>
                <a:spcPts val="0"/>
              </a:spcAft>
              <a:buSzPts val="2100"/>
              <a:buNone/>
              <a:defRPr sz="2100"/>
            </a:lvl7pPr>
            <a:lvl8pPr lvl="7" rtl="0">
              <a:lnSpc>
                <a:spcPct val="100000"/>
              </a:lnSpc>
              <a:spcBef>
                <a:spcPts val="1600"/>
              </a:spcBef>
              <a:spcAft>
                <a:spcPts val="0"/>
              </a:spcAft>
              <a:buSzPts val="2100"/>
              <a:buNone/>
              <a:defRPr sz="2100"/>
            </a:lvl8pPr>
            <a:lvl9pPr lvl="8" rtl="0">
              <a:lnSpc>
                <a:spcPct val="100000"/>
              </a:lnSpc>
              <a:spcBef>
                <a:spcPts val="1600"/>
              </a:spcBef>
              <a:spcAft>
                <a:spcPts val="1600"/>
              </a:spcAft>
              <a:buSzPts val="2100"/>
              <a:buNone/>
              <a:defRPr sz="2100"/>
            </a:lvl9pPr>
          </a:lstStyle>
          <a:p/>
        </p:txBody>
      </p:sp>
      <p:sp>
        <p:nvSpPr>
          <p:cNvPr id="95" name="Google Shape;95;p1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6" name="Shape 96"/>
        <p:cNvGrpSpPr/>
        <p:nvPr/>
      </p:nvGrpSpPr>
      <p:grpSpPr>
        <a:xfrm>
          <a:off x="0" y="0"/>
          <a:ext cx="0" cy="0"/>
          <a:chOff x="0" y="0"/>
          <a:chExt cx="0" cy="0"/>
        </a:xfrm>
      </p:grpSpPr>
      <p:grpSp>
        <p:nvGrpSpPr>
          <p:cNvPr id="97" name="Google Shape;97;p14"/>
          <p:cNvGrpSpPr/>
          <p:nvPr/>
        </p:nvGrpSpPr>
        <p:grpSpPr>
          <a:xfrm>
            <a:off x="25" y="5085300"/>
            <a:ext cx="9143938" cy="58202"/>
            <a:chOff x="-12" y="5085300"/>
            <a:chExt cx="9143938" cy="58202"/>
          </a:xfrm>
        </p:grpSpPr>
        <p:sp>
          <p:nvSpPr>
            <p:cNvPr id="98" name="Google Shape;98;p14"/>
            <p:cNvSpPr/>
            <p:nvPr/>
          </p:nvSpPr>
          <p:spPr>
            <a:xfrm>
              <a:off x="-12" y="5085301"/>
              <a:ext cx="1396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1392829" y="5085301"/>
              <a:ext cx="1719300" cy="5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112138" y="5085302"/>
              <a:ext cx="2412000" cy="58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523825" y="5085300"/>
              <a:ext cx="3620100" cy="58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4"/>
          <p:cNvSpPr txBox="1"/>
          <p:nvPr>
            <p:ph type="title"/>
          </p:nvPr>
        </p:nvSpPr>
        <p:spPr>
          <a:xfrm>
            <a:off x="471900" y="231750"/>
            <a:ext cx="8222100" cy="741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3" name="Google Shape;103;p14"/>
          <p:cNvSpPr txBox="1"/>
          <p:nvPr>
            <p:ph idx="1" type="subTitle"/>
          </p:nvPr>
        </p:nvSpPr>
        <p:spPr>
          <a:xfrm>
            <a:off x="471900" y="968949"/>
            <a:ext cx="3999900" cy="50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None/>
              <a:defRPr b="1">
                <a:solidFill>
                  <a:schemeClr val="dk1"/>
                </a:solidFill>
              </a:defRPr>
            </a:lvl1pPr>
            <a:lvl2pPr lvl="1" rtl="0">
              <a:lnSpc>
                <a:spcPct val="100000"/>
              </a:lnSpc>
              <a:spcBef>
                <a:spcPts val="1600"/>
              </a:spcBef>
              <a:spcAft>
                <a:spcPts val="0"/>
              </a:spcAft>
              <a:buClr>
                <a:schemeClr val="dk1"/>
              </a:buClr>
              <a:buSzPts val="1800"/>
              <a:buNone/>
              <a:defRPr b="1" sz="1800">
                <a:solidFill>
                  <a:schemeClr val="dk1"/>
                </a:solidFill>
              </a:defRPr>
            </a:lvl2pPr>
            <a:lvl3pPr lvl="2" rtl="0">
              <a:lnSpc>
                <a:spcPct val="100000"/>
              </a:lnSpc>
              <a:spcBef>
                <a:spcPts val="1600"/>
              </a:spcBef>
              <a:spcAft>
                <a:spcPts val="0"/>
              </a:spcAft>
              <a:buClr>
                <a:schemeClr val="dk1"/>
              </a:buClr>
              <a:buSzPts val="1800"/>
              <a:buNone/>
              <a:defRPr b="1" sz="1800">
                <a:solidFill>
                  <a:schemeClr val="dk1"/>
                </a:solidFill>
              </a:defRPr>
            </a:lvl3pPr>
            <a:lvl4pPr lvl="3" rtl="0">
              <a:lnSpc>
                <a:spcPct val="100000"/>
              </a:lnSpc>
              <a:spcBef>
                <a:spcPts val="1600"/>
              </a:spcBef>
              <a:spcAft>
                <a:spcPts val="0"/>
              </a:spcAft>
              <a:buClr>
                <a:schemeClr val="dk1"/>
              </a:buClr>
              <a:buSzPts val="1800"/>
              <a:buNone/>
              <a:defRPr b="1" sz="1800">
                <a:solidFill>
                  <a:schemeClr val="dk1"/>
                </a:solidFill>
              </a:defRPr>
            </a:lvl4pPr>
            <a:lvl5pPr lvl="4" rtl="0">
              <a:lnSpc>
                <a:spcPct val="100000"/>
              </a:lnSpc>
              <a:spcBef>
                <a:spcPts val="1600"/>
              </a:spcBef>
              <a:spcAft>
                <a:spcPts val="0"/>
              </a:spcAft>
              <a:buClr>
                <a:schemeClr val="dk1"/>
              </a:buClr>
              <a:buSzPts val="1800"/>
              <a:buNone/>
              <a:defRPr b="1" sz="1800">
                <a:solidFill>
                  <a:schemeClr val="dk1"/>
                </a:solidFill>
              </a:defRPr>
            </a:lvl5pPr>
            <a:lvl6pPr lvl="5" rtl="0">
              <a:lnSpc>
                <a:spcPct val="100000"/>
              </a:lnSpc>
              <a:spcBef>
                <a:spcPts val="1600"/>
              </a:spcBef>
              <a:spcAft>
                <a:spcPts val="0"/>
              </a:spcAft>
              <a:buClr>
                <a:schemeClr val="dk1"/>
              </a:buClr>
              <a:buSzPts val="1800"/>
              <a:buNone/>
              <a:defRPr b="1" sz="1800">
                <a:solidFill>
                  <a:schemeClr val="dk1"/>
                </a:solidFill>
              </a:defRPr>
            </a:lvl6pPr>
            <a:lvl7pPr lvl="6" rtl="0">
              <a:lnSpc>
                <a:spcPct val="100000"/>
              </a:lnSpc>
              <a:spcBef>
                <a:spcPts val="1600"/>
              </a:spcBef>
              <a:spcAft>
                <a:spcPts val="0"/>
              </a:spcAft>
              <a:buClr>
                <a:schemeClr val="dk1"/>
              </a:buClr>
              <a:buSzPts val="1800"/>
              <a:buNone/>
              <a:defRPr b="1" sz="1800">
                <a:solidFill>
                  <a:schemeClr val="dk1"/>
                </a:solidFill>
              </a:defRPr>
            </a:lvl7pPr>
            <a:lvl8pPr lvl="7" rtl="0">
              <a:lnSpc>
                <a:spcPct val="100000"/>
              </a:lnSpc>
              <a:spcBef>
                <a:spcPts val="1600"/>
              </a:spcBef>
              <a:spcAft>
                <a:spcPts val="0"/>
              </a:spcAft>
              <a:buClr>
                <a:schemeClr val="dk1"/>
              </a:buClr>
              <a:buSzPts val="1800"/>
              <a:buNone/>
              <a:defRPr b="1" sz="1800">
                <a:solidFill>
                  <a:schemeClr val="dk1"/>
                </a:solidFill>
              </a:defRPr>
            </a:lvl8pPr>
            <a:lvl9pPr lvl="8" rtl="0">
              <a:lnSpc>
                <a:spcPct val="100000"/>
              </a:lnSpc>
              <a:spcBef>
                <a:spcPts val="1600"/>
              </a:spcBef>
              <a:spcAft>
                <a:spcPts val="1600"/>
              </a:spcAft>
              <a:buClr>
                <a:schemeClr val="dk1"/>
              </a:buClr>
              <a:buSzPts val="1800"/>
              <a:buNone/>
              <a:defRPr b="1" sz="1800">
                <a:solidFill>
                  <a:schemeClr val="dk1"/>
                </a:solidFill>
              </a:defRPr>
            </a:lvl9pPr>
          </a:lstStyle>
          <a:p/>
        </p:txBody>
      </p:sp>
      <p:sp>
        <p:nvSpPr>
          <p:cNvPr id="104" name="Google Shape;104;p14"/>
          <p:cNvSpPr txBox="1"/>
          <p:nvPr>
            <p:ph idx="2" type="subTitle"/>
          </p:nvPr>
        </p:nvSpPr>
        <p:spPr>
          <a:xfrm>
            <a:off x="4694243" y="968949"/>
            <a:ext cx="3999900" cy="501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None/>
              <a:defRPr b="1">
                <a:solidFill>
                  <a:schemeClr val="dk1"/>
                </a:solidFill>
              </a:defRPr>
            </a:lvl1pPr>
            <a:lvl2pPr lvl="1" rtl="0">
              <a:lnSpc>
                <a:spcPct val="100000"/>
              </a:lnSpc>
              <a:spcBef>
                <a:spcPts val="1600"/>
              </a:spcBef>
              <a:spcAft>
                <a:spcPts val="0"/>
              </a:spcAft>
              <a:buClr>
                <a:schemeClr val="dk1"/>
              </a:buClr>
              <a:buSzPts val="1800"/>
              <a:buNone/>
              <a:defRPr b="1" sz="1800">
                <a:solidFill>
                  <a:schemeClr val="dk1"/>
                </a:solidFill>
              </a:defRPr>
            </a:lvl2pPr>
            <a:lvl3pPr lvl="2" rtl="0">
              <a:lnSpc>
                <a:spcPct val="100000"/>
              </a:lnSpc>
              <a:spcBef>
                <a:spcPts val="1600"/>
              </a:spcBef>
              <a:spcAft>
                <a:spcPts val="0"/>
              </a:spcAft>
              <a:buClr>
                <a:schemeClr val="dk1"/>
              </a:buClr>
              <a:buSzPts val="1800"/>
              <a:buNone/>
              <a:defRPr b="1" sz="1800">
                <a:solidFill>
                  <a:schemeClr val="dk1"/>
                </a:solidFill>
              </a:defRPr>
            </a:lvl3pPr>
            <a:lvl4pPr lvl="3" rtl="0">
              <a:lnSpc>
                <a:spcPct val="100000"/>
              </a:lnSpc>
              <a:spcBef>
                <a:spcPts val="1600"/>
              </a:spcBef>
              <a:spcAft>
                <a:spcPts val="0"/>
              </a:spcAft>
              <a:buClr>
                <a:schemeClr val="dk1"/>
              </a:buClr>
              <a:buSzPts val="1800"/>
              <a:buNone/>
              <a:defRPr b="1" sz="1800">
                <a:solidFill>
                  <a:schemeClr val="dk1"/>
                </a:solidFill>
              </a:defRPr>
            </a:lvl4pPr>
            <a:lvl5pPr lvl="4" rtl="0">
              <a:lnSpc>
                <a:spcPct val="100000"/>
              </a:lnSpc>
              <a:spcBef>
                <a:spcPts val="1600"/>
              </a:spcBef>
              <a:spcAft>
                <a:spcPts val="0"/>
              </a:spcAft>
              <a:buClr>
                <a:schemeClr val="dk1"/>
              </a:buClr>
              <a:buSzPts val="1800"/>
              <a:buNone/>
              <a:defRPr b="1" sz="1800">
                <a:solidFill>
                  <a:schemeClr val="dk1"/>
                </a:solidFill>
              </a:defRPr>
            </a:lvl5pPr>
            <a:lvl6pPr lvl="5" rtl="0">
              <a:lnSpc>
                <a:spcPct val="100000"/>
              </a:lnSpc>
              <a:spcBef>
                <a:spcPts val="1600"/>
              </a:spcBef>
              <a:spcAft>
                <a:spcPts val="0"/>
              </a:spcAft>
              <a:buClr>
                <a:schemeClr val="dk1"/>
              </a:buClr>
              <a:buSzPts val="1800"/>
              <a:buNone/>
              <a:defRPr b="1" sz="1800">
                <a:solidFill>
                  <a:schemeClr val="dk1"/>
                </a:solidFill>
              </a:defRPr>
            </a:lvl6pPr>
            <a:lvl7pPr lvl="6" rtl="0">
              <a:lnSpc>
                <a:spcPct val="100000"/>
              </a:lnSpc>
              <a:spcBef>
                <a:spcPts val="1600"/>
              </a:spcBef>
              <a:spcAft>
                <a:spcPts val="0"/>
              </a:spcAft>
              <a:buClr>
                <a:schemeClr val="dk1"/>
              </a:buClr>
              <a:buSzPts val="1800"/>
              <a:buNone/>
              <a:defRPr b="1" sz="1800">
                <a:solidFill>
                  <a:schemeClr val="dk1"/>
                </a:solidFill>
              </a:defRPr>
            </a:lvl7pPr>
            <a:lvl8pPr lvl="7" rtl="0">
              <a:lnSpc>
                <a:spcPct val="100000"/>
              </a:lnSpc>
              <a:spcBef>
                <a:spcPts val="1600"/>
              </a:spcBef>
              <a:spcAft>
                <a:spcPts val="0"/>
              </a:spcAft>
              <a:buClr>
                <a:schemeClr val="dk1"/>
              </a:buClr>
              <a:buSzPts val="1800"/>
              <a:buNone/>
              <a:defRPr b="1" sz="1800">
                <a:solidFill>
                  <a:schemeClr val="dk1"/>
                </a:solidFill>
              </a:defRPr>
            </a:lvl8pPr>
            <a:lvl9pPr lvl="8" rtl="0">
              <a:lnSpc>
                <a:spcPct val="100000"/>
              </a:lnSpc>
              <a:spcBef>
                <a:spcPts val="1600"/>
              </a:spcBef>
              <a:spcAft>
                <a:spcPts val="1600"/>
              </a:spcAft>
              <a:buClr>
                <a:schemeClr val="dk1"/>
              </a:buClr>
              <a:buSzPts val="1800"/>
              <a:buNone/>
              <a:defRPr b="1" sz="1800">
                <a:solidFill>
                  <a:schemeClr val="dk1"/>
                </a:solidFill>
              </a:defRPr>
            </a:lvl9pPr>
          </a:lstStyle>
          <a:p/>
        </p:txBody>
      </p:sp>
      <p:sp>
        <p:nvSpPr>
          <p:cNvPr id="105" name="Google Shape;105;p14"/>
          <p:cNvSpPr txBox="1"/>
          <p:nvPr>
            <p:ph idx="3" type="body"/>
          </p:nvPr>
        </p:nvSpPr>
        <p:spPr>
          <a:xfrm>
            <a:off x="471900" y="1426150"/>
            <a:ext cx="3999900" cy="260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06" name="Google Shape;106;p14"/>
          <p:cNvSpPr txBox="1"/>
          <p:nvPr>
            <p:ph idx="4" type="body"/>
          </p:nvPr>
        </p:nvSpPr>
        <p:spPr>
          <a:xfrm>
            <a:off x="4694250" y="1426150"/>
            <a:ext cx="3999900" cy="2604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07" name="Google Shape;107;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
    <p:bg>
      <p:bgPr>
        <a:solidFill>
          <a:srgbClr val="4285F4"/>
        </a:solidFill>
      </p:bgPr>
    </p:bg>
    <p:spTree>
      <p:nvGrpSpPr>
        <p:cNvPr id="108" name="Shape 108"/>
        <p:cNvGrpSpPr/>
        <p:nvPr/>
      </p:nvGrpSpPr>
      <p:grpSpPr>
        <a:xfrm>
          <a:off x="0" y="0"/>
          <a:ext cx="0" cy="0"/>
          <a:chOff x="0" y="0"/>
          <a:chExt cx="0" cy="0"/>
        </a:xfrm>
      </p:grpSpPr>
      <p:sp>
        <p:nvSpPr>
          <p:cNvPr id="109" name="Google Shape;109;p15"/>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5"/>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112" name="Google Shape;112;p15"/>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descr="Google_Logo_2015_gr.png" id="113" name="Google Shape;113;p15"/>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14" name="Google Shape;114;p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115" name="Google Shape;115;p15"/>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117" name="Shape 117"/>
        <p:cNvGrpSpPr/>
        <p:nvPr/>
      </p:nvGrpSpPr>
      <p:grpSpPr>
        <a:xfrm>
          <a:off x="0" y="0"/>
          <a:ext cx="0" cy="0"/>
          <a:chOff x="0" y="0"/>
          <a:chExt cx="0" cy="0"/>
        </a:xfrm>
      </p:grpSpPr>
      <p:sp>
        <p:nvSpPr>
          <p:cNvPr id="118" name="Google Shape;118;p16"/>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19" name="Google Shape;119;p16"/>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0" name="Google Shape;120;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21" name="Google Shape;121;p16"/>
          <p:cNvGrpSpPr/>
          <p:nvPr/>
        </p:nvGrpSpPr>
        <p:grpSpPr>
          <a:xfrm>
            <a:off x="-19118" y="4626758"/>
            <a:ext cx="9182236" cy="548378"/>
            <a:chOff x="-19118" y="4617750"/>
            <a:chExt cx="9182236" cy="548378"/>
          </a:xfrm>
        </p:grpSpPr>
        <p:sp>
          <p:nvSpPr>
            <p:cNvPr id="122" name="Google Shape;122;p1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123" name="Google Shape;123;p1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124" name="Google Shape;124;p16"/>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ooter - Title &amp; Body">
  <p:cSld name="CUSTOM_3">
    <p:spTree>
      <p:nvGrpSpPr>
        <p:cNvPr id="125" name="Shape 125"/>
        <p:cNvGrpSpPr/>
        <p:nvPr/>
      </p:nvGrpSpPr>
      <p:grpSpPr>
        <a:xfrm>
          <a:off x="0" y="0"/>
          <a:ext cx="0" cy="0"/>
          <a:chOff x="0" y="0"/>
          <a:chExt cx="0" cy="0"/>
        </a:xfrm>
      </p:grpSpPr>
      <p:grpSp>
        <p:nvGrpSpPr>
          <p:cNvPr id="126" name="Google Shape;126;p17"/>
          <p:cNvGrpSpPr/>
          <p:nvPr/>
        </p:nvGrpSpPr>
        <p:grpSpPr>
          <a:xfrm>
            <a:off x="-19118" y="4626758"/>
            <a:ext cx="9182236" cy="548378"/>
            <a:chOff x="-19118" y="4617750"/>
            <a:chExt cx="9182236" cy="548378"/>
          </a:xfrm>
        </p:grpSpPr>
        <p:sp>
          <p:nvSpPr>
            <p:cNvPr id="127" name="Google Shape;127;p17"/>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128" name="Google Shape;128;p17"/>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129" name="Google Shape;129;p17"/>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30" name="Google Shape;130;p17"/>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31" name="Google Shape;131;p17"/>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600"/>
              </a:spcBef>
              <a:spcAft>
                <a:spcPts val="0"/>
              </a:spcAft>
              <a:buSzPts val="1400"/>
              <a:buFont typeface="Roboto"/>
              <a:buChar char="○"/>
              <a:defRPr>
                <a:latin typeface="Roboto"/>
                <a:ea typeface="Roboto"/>
                <a:cs typeface="Roboto"/>
                <a:sym typeface="Roboto"/>
              </a:defRPr>
            </a:lvl2pPr>
            <a:lvl3pPr indent="-317500" lvl="2" marL="1371600" rtl="0">
              <a:spcBef>
                <a:spcPts val="1600"/>
              </a:spcBef>
              <a:spcAft>
                <a:spcPts val="0"/>
              </a:spcAft>
              <a:buSzPts val="1400"/>
              <a:buFont typeface="Roboto"/>
              <a:buChar char="■"/>
              <a:defRPr>
                <a:latin typeface="Roboto"/>
                <a:ea typeface="Roboto"/>
                <a:cs typeface="Roboto"/>
                <a:sym typeface="Roboto"/>
              </a:defRPr>
            </a:lvl3pPr>
            <a:lvl4pPr indent="-317500" lvl="3" marL="1828800" rtl="0">
              <a:spcBef>
                <a:spcPts val="1600"/>
              </a:spcBef>
              <a:spcAft>
                <a:spcPts val="0"/>
              </a:spcAft>
              <a:buSzPts val="1400"/>
              <a:buFont typeface="Roboto"/>
              <a:buChar char="●"/>
              <a:defRPr>
                <a:latin typeface="Roboto"/>
                <a:ea typeface="Roboto"/>
                <a:cs typeface="Roboto"/>
                <a:sym typeface="Roboto"/>
              </a:defRPr>
            </a:lvl4pPr>
            <a:lvl5pPr indent="-317500" lvl="4" marL="2286000" rtl="0">
              <a:spcBef>
                <a:spcPts val="1600"/>
              </a:spcBef>
              <a:spcAft>
                <a:spcPts val="0"/>
              </a:spcAft>
              <a:buSzPts val="1400"/>
              <a:buFont typeface="Roboto"/>
              <a:buChar char="○"/>
              <a:defRPr>
                <a:latin typeface="Roboto"/>
                <a:ea typeface="Roboto"/>
                <a:cs typeface="Roboto"/>
                <a:sym typeface="Roboto"/>
              </a:defRPr>
            </a:lvl5pPr>
            <a:lvl6pPr indent="-317500" lvl="5" marL="2743200" rtl="0">
              <a:spcBef>
                <a:spcPts val="1600"/>
              </a:spcBef>
              <a:spcAft>
                <a:spcPts val="0"/>
              </a:spcAft>
              <a:buSzPts val="1400"/>
              <a:buFont typeface="Roboto"/>
              <a:buChar char="■"/>
              <a:defRPr>
                <a:latin typeface="Roboto"/>
                <a:ea typeface="Roboto"/>
                <a:cs typeface="Roboto"/>
                <a:sym typeface="Roboto"/>
              </a:defRPr>
            </a:lvl6pPr>
            <a:lvl7pPr indent="-317500" lvl="6" marL="3200400" rtl="0">
              <a:spcBef>
                <a:spcPts val="1600"/>
              </a:spcBef>
              <a:spcAft>
                <a:spcPts val="0"/>
              </a:spcAft>
              <a:buSzPts val="1400"/>
              <a:buFont typeface="Roboto"/>
              <a:buChar char="●"/>
              <a:defRPr>
                <a:latin typeface="Roboto"/>
                <a:ea typeface="Roboto"/>
                <a:cs typeface="Roboto"/>
                <a:sym typeface="Roboto"/>
              </a:defRPr>
            </a:lvl7pPr>
            <a:lvl8pPr indent="-317500" lvl="7" marL="3657600" rtl="0">
              <a:spcBef>
                <a:spcPts val="1600"/>
              </a:spcBef>
              <a:spcAft>
                <a:spcPts val="0"/>
              </a:spcAft>
              <a:buSzPts val="1400"/>
              <a:buFont typeface="Roboto"/>
              <a:buChar char="○"/>
              <a:defRPr>
                <a:latin typeface="Roboto"/>
                <a:ea typeface="Roboto"/>
                <a:cs typeface="Roboto"/>
                <a:sym typeface="Roboto"/>
              </a:defRPr>
            </a:lvl8pPr>
            <a:lvl9pPr indent="-317500" lvl="8" marL="4114800" rtl="0">
              <a:spcBef>
                <a:spcPts val="1600"/>
              </a:spcBef>
              <a:spcAft>
                <a:spcPts val="1600"/>
              </a:spcAft>
              <a:buSzPts val="1400"/>
              <a:buFont typeface="Roboto"/>
              <a:buChar char="■"/>
              <a:defRPr>
                <a:latin typeface="Roboto"/>
                <a:ea typeface="Roboto"/>
                <a:cs typeface="Roboto"/>
                <a:sym typeface="Roboto"/>
              </a:defRPr>
            </a:lvl9pPr>
          </a:lstStyle>
          <a:p/>
        </p:txBody>
      </p:sp>
      <p:sp>
        <p:nvSpPr>
          <p:cNvPr id="132" name="Google Shape;132;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3">
    <p:spTree>
      <p:nvGrpSpPr>
        <p:cNvPr id="133" name="Shape 13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p:cSld name="TITLE_2_3">
    <p:spTree>
      <p:nvGrpSpPr>
        <p:cNvPr id="134" name="Shape 134"/>
        <p:cNvGrpSpPr/>
        <p:nvPr/>
      </p:nvGrpSpPr>
      <p:grpSpPr>
        <a:xfrm>
          <a:off x="0" y="0"/>
          <a:ext cx="0" cy="0"/>
          <a:chOff x="0" y="0"/>
          <a:chExt cx="0" cy="0"/>
        </a:xfrm>
      </p:grpSpPr>
      <p:sp>
        <p:nvSpPr>
          <p:cNvPr id="135" name="Google Shape;135;p19"/>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36" name="Google Shape;136;p19"/>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137" name="Google Shape;137;p19"/>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138" name="Google Shape;138;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39" name="Google Shape;139;p19"/>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p:cSld name="TITLE_2_1_1">
    <p:spTree>
      <p:nvGrpSpPr>
        <p:cNvPr id="140" name="Shape 140"/>
        <p:cNvGrpSpPr/>
        <p:nvPr/>
      </p:nvGrpSpPr>
      <p:grpSpPr>
        <a:xfrm>
          <a:off x="0" y="0"/>
          <a:ext cx="0" cy="0"/>
          <a:chOff x="0" y="0"/>
          <a:chExt cx="0" cy="0"/>
        </a:xfrm>
      </p:grpSpPr>
      <p:sp>
        <p:nvSpPr>
          <p:cNvPr id="141" name="Google Shape;141;p20"/>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142" name="Google Shape;142;p2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 name="Google Shape;143;p20"/>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144" name="Google Shape;144;p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45" name="Google Shape;145;p20"/>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 name="Shape 30"/>
        <p:cNvGrpSpPr/>
        <p:nvPr/>
      </p:nvGrpSpPr>
      <p:grpSpPr>
        <a:xfrm>
          <a:off x="0" y="0"/>
          <a:ext cx="0" cy="0"/>
          <a:chOff x="0" y="0"/>
          <a:chExt cx="0" cy="0"/>
        </a:xfrm>
      </p:grpSpPr>
      <p:sp>
        <p:nvSpPr>
          <p:cNvPr id="31" name="Google Shape;31;p3"/>
          <p:cNvSpPr/>
          <p:nvPr/>
        </p:nvSpPr>
        <p:spPr>
          <a:xfrm>
            <a:off x="75" y="4636400"/>
            <a:ext cx="9144000" cy="507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3"/>
          <p:cNvGrpSpPr/>
          <p:nvPr/>
        </p:nvGrpSpPr>
        <p:grpSpPr>
          <a:xfrm>
            <a:off x="176223" y="4847933"/>
            <a:ext cx="532885" cy="173631"/>
            <a:chOff x="0" y="0"/>
            <a:chExt cx="2077525" cy="676925"/>
          </a:xfrm>
        </p:grpSpPr>
        <p:sp>
          <p:nvSpPr>
            <p:cNvPr id="33" name="Google Shape;33;p3"/>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0" name="Google Shape;40;p3"/>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3"/>
          <p:cNvPicPr preferRelativeResize="0"/>
          <p:nvPr/>
        </p:nvPicPr>
        <p:blipFill>
          <a:blip r:embed="rId2">
            <a:alphaModFix/>
          </a:blip>
          <a:stretch>
            <a:fillRect/>
          </a:stretch>
        </p:blipFill>
        <p:spPr>
          <a:xfrm>
            <a:off x="785502" y="4796300"/>
            <a:ext cx="258897" cy="276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549075" y="1739350"/>
            <a:ext cx="8046300" cy="840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48" name="Google Shape;148;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1"/>
          <p:cNvSpPr txBox="1"/>
          <p:nvPr>
            <p:ph idx="1" type="subTitle"/>
          </p:nvPr>
        </p:nvSpPr>
        <p:spPr>
          <a:xfrm>
            <a:off x="554002" y="2666952"/>
            <a:ext cx="8041500" cy="7848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Clr>
                <a:srgbClr val="FFFFFF"/>
              </a:buClr>
              <a:buSzPts val="2100"/>
              <a:buNone/>
              <a:defRPr sz="2100">
                <a:solidFill>
                  <a:srgbClr val="FFFFFF"/>
                </a:solidFill>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p:cSld name="*Title, content ">
    <p:spTree>
      <p:nvGrpSpPr>
        <p:cNvPr id="150" name="Shape 150"/>
        <p:cNvGrpSpPr/>
        <p:nvPr/>
      </p:nvGrpSpPr>
      <p:grpSpPr>
        <a:xfrm>
          <a:off x="0" y="0"/>
          <a:ext cx="0" cy="0"/>
          <a:chOff x="0" y="0"/>
          <a:chExt cx="0" cy="0"/>
        </a:xfrm>
      </p:grpSpPr>
      <p:sp>
        <p:nvSpPr>
          <p:cNvPr id="151" name="Google Shape;151;p22"/>
          <p:cNvSpPr txBox="1"/>
          <p:nvPr>
            <p:ph type="title"/>
          </p:nvPr>
        </p:nvSpPr>
        <p:spPr>
          <a:xfrm>
            <a:off x="211344" y="4971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accent1"/>
              </a:buClr>
              <a:buSzPts val="2600"/>
              <a:buFont typeface="Open Sans"/>
              <a:buNone/>
              <a:defRPr>
                <a:solidFill>
                  <a:schemeClr val="accent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2" name="Google Shape;152;p22"/>
          <p:cNvSpPr txBox="1"/>
          <p:nvPr>
            <p:ph idx="1" type="body"/>
          </p:nvPr>
        </p:nvSpPr>
        <p:spPr>
          <a:xfrm>
            <a:off x="247130" y="794100"/>
            <a:ext cx="8287500" cy="36096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rgbClr val="6E6E6E"/>
              </a:buClr>
              <a:buSzPts val="1800"/>
              <a:buFont typeface="Open Sans"/>
              <a:buChar char="•"/>
              <a:defRPr/>
            </a:lvl1pPr>
            <a:lvl2pPr indent="-317500" lvl="1" marL="914400" rtl="0" algn="l">
              <a:spcBef>
                <a:spcPts val="1600"/>
              </a:spcBef>
              <a:spcAft>
                <a:spcPts val="0"/>
              </a:spcAft>
              <a:buClr>
                <a:srgbClr val="6E6E6E"/>
              </a:buClr>
              <a:buSzPts val="1400"/>
              <a:buFont typeface="Open Sans"/>
              <a:buChar char="–"/>
              <a:defRPr/>
            </a:lvl2pPr>
            <a:lvl3pPr indent="-317500" lvl="2" marL="1371600" rtl="0" algn="l">
              <a:spcBef>
                <a:spcPts val="1600"/>
              </a:spcBef>
              <a:spcAft>
                <a:spcPts val="0"/>
              </a:spcAft>
              <a:buClr>
                <a:srgbClr val="6E6E6E"/>
              </a:buClr>
              <a:buSzPts val="1400"/>
              <a:buFont typeface="Open Sans"/>
              <a:buChar char="•"/>
              <a:defRPr/>
            </a:lvl3pPr>
            <a:lvl4pPr indent="-317500" lvl="3" marL="1828800" rtl="0" algn="l">
              <a:spcBef>
                <a:spcPts val="1600"/>
              </a:spcBef>
              <a:spcAft>
                <a:spcPts val="0"/>
              </a:spcAft>
              <a:buClr>
                <a:srgbClr val="6E6E6E"/>
              </a:buClr>
              <a:buSzPts val="1400"/>
              <a:buFont typeface="Open Sans"/>
              <a:buChar char="–"/>
              <a:defRPr/>
            </a:lvl4pPr>
            <a:lvl5pPr indent="-317500" lvl="4" marL="2286000" rtl="0" algn="l">
              <a:spcBef>
                <a:spcPts val="1600"/>
              </a:spcBef>
              <a:spcAft>
                <a:spcPts val="0"/>
              </a:spcAft>
              <a:buClr>
                <a:srgbClr val="6E6E6E"/>
              </a:buClr>
              <a:buSzPts val="1400"/>
              <a:buFont typeface="Open Sans"/>
              <a:buChar char="»"/>
              <a:defRPr/>
            </a:lvl5pPr>
            <a:lvl6pPr indent="-317500" lvl="5" marL="2743200" rtl="0" algn="l">
              <a:spcBef>
                <a:spcPts val="1600"/>
              </a:spcBef>
              <a:spcAft>
                <a:spcPts val="0"/>
              </a:spcAft>
              <a:buClr>
                <a:schemeClr val="dk1"/>
              </a:buClr>
              <a:buSzPts val="1400"/>
              <a:buFont typeface="Open Sans"/>
              <a:buChar char="•"/>
              <a:defRPr/>
            </a:lvl6pPr>
            <a:lvl7pPr indent="-317500" lvl="6" marL="3200400" rtl="0" algn="l">
              <a:spcBef>
                <a:spcPts val="1600"/>
              </a:spcBef>
              <a:spcAft>
                <a:spcPts val="0"/>
              </a:spcAft>
              <a:buClr>
                <a:schemeClr val="dk1"/>
              </a:buClr>
              <a:buSzPts val="1400"/>
              <a:buFont typeface="Open Sans"/>
              <a:buChar char="•"/>
              <a:defRPr/>
            </a:lvl7pPr>
            <a:lvl8pPr indent="-317500" lvl="7" marL="3657600" rtl="0" algn="l">
              <a:spcBef>
                <a:spcPts val="1600"/>
              </a:spcBef>
              <a:spcAft>
                <a:spcPts val="0"/>
              </a:spcAft>
              <a:buClr>
                <a:schemeClr val="dk1"/>
              </a:buClr>
              <a:buSzPts val="1400"/>
              <a:buFont typeface="Open Sans"/>
              <a:buChar char="•"/>
              <a:defRPr/>
            </a:lvl8pPr>
            <a:lvl9pPr indent="-317500" lvl="8" marL="4114800" rtl="0" algn="l">
              <a:spcBef>
                <a:spcPts val="1600"/>
              </a:spcBef>
              <a:spcAft>
                <a:spcPts val="1600"/>
              </a:spcAft>
              <a:buClr>
                <a:schemeClr val="dk1"/>
              </a:buClr>
              <a:buSzPts val="1400"/>
              <a:buFont typeface="Open Sans"/>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Blue)">
  <p:cSld name="Separator (Blue)">
    <p:bg>
      <p:bgPr>
        <a:solidFill>
          <a:schemeClr val="accent1"/>
        </a:solidFill>
      </p:bgPr>
    </p:bg>
    <p:spTree>
      <p:nvGrpSpPr>
        <p:cNvPr id="153" name="Shape 153"/>
        <p:cNvGrpSpPr/>
        <p:nvPr/>
      </p:nvGrpSpPr>
      <p:grpSpPr>
        <a:xfrm>
          <a:off x="0" y="0"/>
          <a:ext cx="0" cy="0"/>
          <a:chOff x="0" y="0"/>
          <a:chExt cx="0" cy="0"/>
        </a:xfrm>
      </p:grpSpPr>
      <p:sp>
        <p:nvSpPr>
          <p:cNvPr id="154" name="Google Shape;154;p23"/>
          <p:cNvSpPr txBox="1"/>
          <p:nvPr>
            <p:ph type="ctrTitle"/>
          </p:nvPr>
        </p:nvSpPr>
        <p:spPr>
          <a:xfrm>
            <a:off x="2871958" y="1714500"/>
            <a:ext cx="5586300" cy="821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2pPr>
            <a:lvl3pPr lvl="2"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3pPr>
            <a:lvl4pPr lvl="3"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4pPr>
            <a:lvl5pPr lvl="4"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5pPr>
            <a:lvl6pPr lvl="5"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6pPr>
            <a:lvl7pPr lvl="6"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7pPr>
            <a:lvl8pPr lvl="7"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8pPr>
            <a:lvl9pPr lvl="8"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9pPr>
          </a:lstStyle>
          <a:p/>
        </p:txBody>
      </p:sp>
      <p:sp>
        <p:nvSpPr>
          <p:cNvPr id="155" name="Google Shape;155;p23"/>
          <p:cNvSpPr txBox="1"/>
          <p:nvPr>
            <p:ph idx="1" type="subTitle"/>
          </p:nvPr>
        </p:nvSpPr>
        <p:spPr>
          <a:xfrm>
            <a:off x="2871959" y="2514600"/>
            <a:ext cx="5586300" cy="13146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lvl="2"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lvl="3"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lvl="4"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lvl="5"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lvl="6"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lvl="7" rtl="0" algn="l">
              <a:spcBef>
                <a:spcPts val="1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lvl="8" rtl="0" algn="l">
              <a:spcBef>
                <a:spcPts val="1600"/>
              </a:spcBef>
              <a:spcAft>
                <a:spcPts val="160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p:txBody>
      </p:sp>
      <p:cxnSp>
        <p:nvCxnSpPr>
          <p:cNvPr id="156" name="Google Shape;156;p23"/>
          <p:cNvCxnSpPr/>
          <p:nvPr/>
        </p:nvCxnSpPr>
        <p:spPr>
          <a:xfrm>
            <a:off x="2864217" y="2536724"/>
            <a:ext cx="6279900" cy="0"/>
          </a:xfrm>
          <a:prstGeom prst="straightConnector1">
            <a:avLst/>
          </a:prstGeom>
          <a:noFill/>
          <a:ln cap="flat" cmpd="sng" w="9525">
            <a:solidFill>
              <a:srgbClr val="CCCCCC"/>
            </a:solidFill>
            <a:prstDash val="dash"/>
            <a:round/>
            <a:headEnd len="med" w="med" type="none"/>
            <a:tailEnd len="med" w="med" type="none"/>
          </a:ln>
        </p:spPr>
      </p:cxnSp>
      <p:grpSp>
        <p:nvGrpSpPr>
          <p:cNvPr id="157" name="Google Shape;157;p23"/>
          <p:cNvGrpSpPr/>
          <p:nvPr/>
        </p:nvGrpSpPr>
        <p:grpSpPr>
          <a:xfrm>
            <a:off x="1" y="3271235"/>
            <a:ext cx="9144308" cy="1868922"/>
            <a:chOff x="17170" y="4853348"/>
            <a:chExt cx="10133320" cy="2766724"/>
          </a:xfrm>
        </p:grpSpPr>
        <p:sp>
          <p:nvSpPr>
            <p:cNvPr id="158" name="Google Shape;158;p23"/>
            <p:cNvSpPr/>
            <p:nvPr/>
          </p:nvSpPr>
          <p:spPr>
            <a:xfrm>
              <a:off x="6455228" y="5793702"/>
              <a:ext cx="1601356" cy="1826371"/>
            </a:xfrm>
            <a:custGeom>
              <a:rect b="b" l="l" r="r" t="t"/>
              <a:pathLst>
                <a:path extrusionOk="0" h="47864" w="41967">
                  <a:moveTo>
                    <a:pt x="17507" y="3104"/>
                  </a:moveTo>
                  <a:lnTo>
                    <a:pt x="18252" y="3228"/>
                  </a:lnTo>
                  <a:lnTo>
                    <a:pt x="18873" y="3353"/>
                  </a:lnTo>
                  <a:lnTo>
                    <a:pt x="19556" y="3539"/>
                  </a:lnTo>
                  <a:lnTo>
                    <a:pt x="20177" y="3787"/>
                  </a:lnTo>
                  <a:lnTo>
                    <a:pt x="20797" y="4098"/>
                  </a:lnTo>
                  <a:lnTo>
                    <a:pt x="21356" y="4470"/>
                  </a:lnTo>
                  <a:lnTo>
                    <a:pt x="21915" y="4843"/>
                  </a:lnTo>
                  <a:lnTo>
                    <a:pt x="22474" y="5277"/>
                  </a:lnTo>
                  <a:lnTo>
                    <a:pt x="22970" y="5712"/>
                  </a:lnTo>
                  <a:lnTo>
                    <a:pt x="23467" y="6208"/>
                  </a:lnTo>
                  <a:lnTo>
                    <a:pt x="23963" y="6767"/>
                  </a:lnTo>
                  <a:lnTo>
                    <a:pt x="24833" y="7946"/>
                  </a:lnTo>
                  <a:lnTo>
                    <a:pt x="25640" y="9188"/>
                  </a:lnTo>
                  <a:lnTo>
                    <a:pt x="26322" y="10492"/>
                  </a:lnTo>
                  <a:lnTo>
                    <a:pt x="26943" y="11920"/>
                  </a:lnTo>
                  <a:lnTo>
                    <a:pt x="27440" y="13347"/>
                  </a:lnTo>
                  <a:lnTo>
                    <a:pt x="27874" y="14775"/>
                  </a:lnTo>
                  <a:lnTo>
                    <a:pt x="28185" y="16203"/>
                  </a:lnTo>
                  <a:lnTo>
                    <a:pt x="28433" y="17631"/>
                  </a:lnTo>
                  <a:lnTo>
                    <a:pt x="28557" y="18997"/>
                  </a:lnTo>
                  <a:lnTo>
                    <a:pt x="28619" y="20300"/>
                  </a:lnTo>
                  <a:lnTo>
                    <a:pt x="28619" y="20983"/>
                  </a:lnTo>
                  <a:lnTo>
                    <a:pt x="28557" y="21790"/>
                  </a:lnTo>
                  <a:lnTo>
                    <a:pt x="28433" y="22659"/>
                  </a:lnTo>
                  <a:lnTo>
                    <a:pt x="28247" y="23528"/>
                  </a:lnTo>
                  <a:lnTo>
                    <a:pt x="27937" y="24459"/>
                  </a:lnTo>
                  <a:lnTo>
                    <a:pt x="27564" y="25391"/>
                  </a:lnTo>
                  <a:lnTo>
                    <a:pt x="27254" y="25887"/>
                  </a:lnTo>
                  <a:lnTo>
                    <a:pt x="27005" y="26322"/>
                  </a:lnTo>
                  <a:lnTo>
                    <a:pt x="26633" y="26756"/>
                  </a:lnTo>
                  <a:lnTo>
                    <a:pt x="26260" y="27129"/>
                  </a:lnTo>
                  <a:lnTo>
                    <a:pt x="25640" y="27688"/>
                  </a:lnTo>
                  <a:lnTo>
                    <a:pt x="24957" y="28184"/>
                  </a:lnTo>
                  <a:lnTo>
                    <a:pt x="24212" y="28619"/>
                  </a:lnTo>
                  <a:lnTo>
                    <a:pt x="23405" y="28991"/>
                  </a:lnTo>
                  <a:lnTo>
                    <a:pt x="22536" y="29302"/>
                  </a:lnTo>
                  <a:lnTo>
                    <a:pt x="21667" y="29550"/>
                  </a:lnTo>
                  <a:lnTo>
                    <a:pt x="20797" y="29736"/>
                  </a:lnTo>
                  <a:lnTo>
                    <a:pt x="19183" y="29736"/>
                  </a:lnTo>
                  <a:lnTo>
                    <a:pt x="18438" y="29674"/>
                  </a:lnTo>
                  <a:lnTo>
                    <a:pt x="17756" y="29488"/>
                  </a:lnTo>
                  <a:lnTo>
                    <a:pt x="17073" y="29302"/>
                  </a:lnTo>
                  <a:lnTo>
                    <a:pt x="16452" y="29053"/>
                  </a:lnTo>
                  <a:lnTo>
                    <a:pt x="15831" y="28743"/>
                  </a:lnTo>
                  <a:lnTo>
                    <a:pt x="15272" y="28433"/>
                  </a:lnTo>
                  <a:lnTo>
                    <a:pt x="14652" y="28060"/>
                  </a:lnTo>
                  <a:lnTo>
                    <a:pt x="14155" y="27625"/>
                  </a:lnTo>
                  <a:lnTo>
                    <a:pt x="13596" y="27191"/>
                  </a:lnTo>
                  <a:lnTo>
                    <a:pt x="13162" y="26694"/>
                  </a:lnTo>
                  <a:lnTo>
                    <a:pt x="12665" y="26136"/>
                  </a:lnTo>
                  <a:lnTo>
                    <a:pt x="11796" y="25018"/>
                  </a:lnTo>
                  <a:lnTo>
                    <a:pt x="11051" y="23777"/>
                  </a:lnTo>
                  <a:lnTo>
                    <a:pt x="10368" y="22473"/>
                  </a:lnTo>
                  <a:lnTo>
                    <a:pt x="9809" y="21107"/>
                  </a:lnTo>
                  <a:lnTo>
                    <a:pt x="9313" y="19741"/>
                  </a:lnTo>
                  <a:lnTo>
                    <a:pt x="8878" y="18376"/>
                  </a:lnTo>
                  <a:lnTo>
                    <a:pt x="8568" y="16948"/>
                  </a:lnTo>
                  <a:lnTo>
                    <a:pt x="8382" y="15644"/>
                  </a:lnTo>
                  <a:lnTo>
                    <a:pt x="8257" y="14341"/>
                  </a:lnTo>
                  <a:lnTo>
                    <a:pt x="8195" y="13099"/>
                  </a:lnTo>
                  <a:lnTo>
                    <a:pt x="8257" y="12168"/>
                  </a:lnTo>
                  <a:lnTo>
                    <a:pt x="8320" y="11299"/>
                  </a:lnTo>
                  <a:lnTo>
                    <a:pt x="8444" y="10368"/>
                  </a:lnTo>
                  <a:lnTo>
                    <a:pt x="8630" y="9498"/>
                  </a:lnTo>
                  <a:lnTo>
                    <a:pt x="8940" y="8629"/>
                  </a:lnTo>
                  <a:lnTo>
                    <a:pt x="9251" y="7760"/>
                  </a:lnTo>
                  <a:lnTo>
                    <a:pt x="9747" y="6953"/>
                  </a:lnTo>
                  <a:lnTo>
                    <a:pt x="10244" y="6208"/>
                  </a:lnTo>
                  <a:lnTo>
                    <a:pt x="10865" y="5525"/>
                  </a:lnTo>
                  <a:lnTo>
                    <a:pt x="11548" y="4905"/>
                  </a:lnTo>
                  <a:lnTo>
                    <a:pt x="12355" y="4408"/>
                  </a:lnTo>
                  <a:lnTo>
                    <a:pt x="13162" y="3911"/>
                  </a:lnTo>
                  <a:lnTo>
                    <a:pt x="14093" y="3601"/>
                  </a:lnTo>
                  <a:lnTo>
                    <a:pt x="14962" y="3291"/>
                  </a:lnTo>
                  <a:lnTo>
                    <a:pt x="15893" y="3166"/>
                  </a:lnTo>
                  <a:lnTo>
                    <a:pt x="16824" y="3104"/>
                  </a:lnTo>
                  <a:close/>
                  <a:moveTo>
                    <a:pt x="22722" y="0"/>
                  </a:moveTo>
                  <a:lnTo>
                    <a:pt x="20735" y="62"/>
                  </a:lnTo>
                  <a:lnTo>
                    <a:pt x="18687" y="187"/>
                  </a:lnTo>
                  <a:lnTo>
                    <a:pt x="17631" y="311"/>
                  </a:lnTo>
                  <a:lnTo>
                    <a:pt x="16576" y="497"/>
                  </a:lnTo>
                  <a:lnTo>
                    <a:pt x="15521" y="683"/>
                  </a:lnTo>
                  <a:lnTo>
                    <a:pt x="14465" y="932"/>
                  </a:lnTo>
                  <a:lnTo>
                    <a:pt x="13348" y="1242"/>
                  </a:lnTo>
                  <a:lnTo>
                    <a:pt x="12293" y="1614"/>
                  </a:lnTo>
                  <a:lnTo>
                    <a:pt x="11175" y="1987"/>
                  </a:lnTo>
                  <a:lnTo>
                    <a:pt x="10120" y="2484"/>
                  </a:lnTo>
                  <a:lnTo>
                    <a:pt x="9064" y="3042"/>
                  </a:lnTo>
                  <a:lnTo>
                    <a:pt x="8009" y="3663"/>
                  </a:lnTo>
                  <a:lnTo>
                    <a:pt x="6954" y="4346"/>
                  </a:lnTo>
                  <a:lnTo>
                    <a:pt x="5961" y="5153"/>
                  </a:lnTo>
                  <a:lnTo>
                    <a:pt x="5216" y="5836"/>
                  </a:lnTo>
                  <a:lnTo>
                    <a:pt x="4533" y="6519"/>
                  </a:lnTo>
                  <a:lnTo>
                    <a:pt x="3912" y="7202"/>
                  </a:lnTo>
                  <a:lnTo>
                    <a:pt x="3353" y="7946"/>
                  </a:lnTo>
                  <a:lnTo>
                    <a:pt x="2795" y="8753"/>
                  </a:lnTo>
                  <a:lnTo>
                    <a:pt x="2298" y="9498"/>
                  </a:lnTo>
                  <a:lnTo>
                    <a:pt x="1863" y="10305"/>
                  </a:lnTo>
                  <a:lnTo>
                    <a:pt x="1429" y="11112"/>
                  </a:lnTo>
                  <a:lnTo>
                    <a:pt x="1118" y="11920"/>
                  </a:lnTo>
                  <a:lnTo>
                    <a:pt x="808" y="12727"/>
                  </a:lnTo>
                  <a:lnTo>
                    <a:pt x="560" y="13596"/>
                  </a:lnTo>
                  <a:lnTo>
                    <a:pt x="373" y="14403"/>
                  </a:lnTo>
                  <a:lnTo>
                    <a:pt x="187" y="15210"/>
                  </a:lnTo>
                  <a:lnTo>
                    <a:pt x="63" y="16079"/>
                  </a:lnTo>
                  <a:lnTo>
                    <a:pt x="1" y="16886"/>
                  </a:lnTo>
                  <a:lnTo>
                    <a:pt x="1" y="17693"/>
                  </a:lnTo>
                  <a:lnTo>
                    <a:pt x="63" y="19059"/>
                  </a:lnTo>
                  <a:lnTo>
                    <a:pt x="249" y="20424"/>
                  </a:lnTo>
                  <a:lnTo>
                    <a:pt x="560" y="21728"/>
                  </a:lnTo>
                  <a:lnTo>
                    <a:pt x="994" y="23094"/>
                  </a:lnTo>
                  <a:lnTo>
                    <a:pt x="1553" y="24335"/>
                  </a:lnTo>
                  <a:lnTo>
                    <a:pt x="2298" y="25577"/>
                  </a:lnTo>
                  <a:lnTo>
                    <a:pt x="3105" y="26694"/>
                  </a:lnTo>
                  <a:lnTo>
                    <a:pt x="4036" y="27750"/>
                  </a:lnTo>
                  <a:lnTo>
                    <a:pt x="5091" y="28743"/>
                  </a:lnTo>
                  <a:lnTo>
                    <a:pt x="5650" y="29240"/>
                  </a:lnTo>
                  <a:lnTo>
                    <a:pt x="6209" y="29674"/>
                  </a:lnTo>
                  <a:lnTo>
                    <a:pt x="6830" y="30047"/>
                  </a:lnTo>
                  <a:lnTo>
                    <a:pt x="7513" y="30419"/>
                  </a:lnTo>
                  <a:lnTo>
                    <a:pt x="8195" y="30792"/>
                  </a:lnTo>
                  <a:lnTo>
                    <a:pt x="8878" y="31102"/>
                  </a:lnTo>
                  <a:lnTo>
                    <a:pt x="9623" y="31412"/>
                  </a:lnTo>
                  <a:lnTo>
                    <a:pt x="10368" y="31661"/>
                  </a:lnTo>
                  <a:lnTo>
                    <a:pt x="11175" y="31847"/>
                  </a:lnTo>
                  <a:lnTo>
                    <a:pt x="11982" y="32033"/>
                  </a:lnTo>
                  <a:lnTo>
                    <a:pt x="12851" y="32219"/>
                  </a:lnTo>
                  <a:lnTo>
                    <a:pt x="13720" y="32281"/>
                  </a:lnTo>
                  <a:lnTo>
                    <a:pt x="14590" y="32343"/>
                  </a:lnTo>
                  <a:lnTo>
                    <a:pt x="15521" y="32406"/>
                  </a:lnTo>
                  <a:lnTo>
                    <a:pt x="16949" y="32343"/>
                  </a:lnTo>
                  <a:lnTo>
                    <a:pt x="18501" y="32219"/>
                  </a:lnTo>
                  <a:lnTo>
                    <a:pt x="18128" y="33026"/>
                  </a:lnTo>
                  <a:lnTo>
                    <a:pt x="17880" y="33833"/>
                  </a:lnTo>
                  <a:lnTo>
                    <a:pt x="17631" y="34765"/>
                  </a:lnTo>
                  <a:lnTo>
                    <a:pt x="17569" y="35261"/>
                  </a:lnTo>
                  <a:lnTo>
                    <a:pt x="17569" y="35820"/>
                  </a:lnTo>
                  <a:lnTo>
                    <a:pt x="17631" y="36875"/>
                  </a:lnTo>
                  <a:lnTo>
                    <a:pt x="17818" y="37806"/>
                  </a:lnTo>
                  <a:lnTo>
                    <a:pt x="18128" y="38676"/>
                  </a:lnTo>
                  <a:lnTo>
                    <a:pt x="18501" y="39483"/>
                  </a:lnTo>
                  <a:lnTo>
                    <a:pt x="18935" y="40228"/>
                  </a:lnTo>
                  <a:lnTo>
                    <a:pt x="19370" y="40910"/>
                  </a:lnTo>
                  <a:lnTo>
                    <a:pt x="20363" y="42214"/>
                  </a:lnTo>
                  <a:lnTo>
                    <a:pt x="18625" y="42338"/>
                  </a:lnTo>
                  <a:lnTo>
                    <a:pt x="16638" y="42524"/>
                  </a:lnTo>
                  <a:lnTo>
                    <a:pt x="14403" y="42773"/>
                  </a:lnTo>
                  <a:lnTo>
                    <a:pt x="12044" y="43145"/>
                  </a:lnTo>
                  <a:lnTo>
                    <a:pt x="10803" y="43394"/>
                  </a:lnTo>
                  <a:lnTo>
                    <a:pt x="9623" y="43642"/>
                  </a:lnTo>
                  <a:lnTo>
                    <a:pt x="8382" y="44014"/>
                  </a:lnTo>
                  <a:lnTo>
                    <a:pt x="7140" y="44387"/>
                  </a:lnTo>
                  <a:lnTo>
                    <a:pt x="5961" y="44821"/>
                  </a:lnTo>
                  <a:lnTo>
                    <a:pt x="4781" y="45318"/>
                  </a:lnTo>
                  <a:lnTo>
                    <a:pt x="3602" y="45877"/>
                  </a:lnTo>
                  <a:lnTo>
                    <a:pt x="2484" y="46497"/>
                  </a:lnTo>
                  <a:lnTo>
                    <a:pt x="1491" y="47180"/>
                  </a:lnTo>
                  <a:lnTo>
                    <a:pt x="560" y="47863"/>
                  </a:lnTo>
                  <a:lnTo>
                    <a:pt x="8257" y="47863"/>
                  </a:lnTo>
                  <a:lnTo>
                    <a:pt x="9251" y="47305"/>
                  </a:lnTo>
                  <a:lnTo>
                    <a:pt x="10120" y="46870"/>
                  </a:lnTo>
                  <a:lnTo>
                    <a:pt x="11548" y="46311"/>
                  </a:lnTo>
                  <a:lnTo>
                    <a:pt x="13100" y="45877"/>
                  </a:lnTo>
                  <a:lnTo>
                    <a:pt x="14652" y="45566"/>
                  </a:lnTo>
                  <a:lnTo>
                    <a:pt x="16204" y="45256"/>
                  </a:lnTo>
                  <a:lnTo>
                    <a:pt x="17631" y="45070"/>
                  </a:lnTo>
                  <a:lnTo>
                    <a:pt x="18935" y="44946"/>
                  </a:lnTo>
                  <a:lnTo>
                    <a:pt x="20052" y="44883"/>
                  </a:lnTo>
                  <a:lnTo>
                    <a:pt x="21418" y="44821"/>
                  </a:lnTo>
                  <a:lnTo>
                    <a:pt x="22536" y="44821"/>
                  </a:lnTo>
                  <a:lnTo>
                    <a:pt x="23529" y="44946"/>
                  </a:lnTo>
                  <a:lnTo>
                    <a:pt x="25702" y="46435"/>
                  </a:lnTo>
                  <a:lnTo>
                    <a:pt x="27564" y="47863"/>
                  </a:lnTo>
                  <a:lnTo>
                    <a:pt x="38738" y="47863"/>
                  </a:lnTo>
                  <a:lnTo>
                    <a:pt x="38180" y="46808"/>
                  </a:lnTo>
                  <a:lnTo>
                    <a:pt x="37497" y="45753"/>
                  </a:lnTo>
                  <a:lnTo>
                    <a:pt x="36752" y="44821"/>
                  </a:lnTo>
                  <a:lnTo>
                    <a:pt x="35945" y="43890"/>
                  </a:lnTo>
                  <a:lnTo>
                    <a:pt x="35014" y="43021"/>
                  </a:lnTo>
                  <a:lnTo>
                    <a:pt x="34144" y="42214"/>
                  </a:lnTo>
                  <a:lnTo>
                    <a:pt x="32158" y="40538"/>
                  </a:lnTo>
                  <a:lnTo>
                    <a:pt x="28806" y="37931"/>
                  </a:lnTo>
                  <a:lnTo>
                    <a:pt x="27999" y="37186"/>
                  </a:lnTo>
                  <a:lnTo>
                    <a:pt x="27564" y="36813"/>
                  </a:lnTo>
                  <a:lnTo>
                    <a:pt x="27192" y="36379"/>
                  </a:lnTo>
                  <a:lnTo>
                    <a:pt x="26881" y="35820"/>
                  </a:lnTo>
                  <a:lnTo>
                    <a:pt x="26571" y="35261"/>
                  </a:lnTo>
                  <a:lnTo>
                    <a:pt x="26447" y="34640"/>
                  </a:lnTo>
                  <a:lnTo>
                    <a:pt x="26385" y="33895"/>
                  </a:lnTo>
                  <a:lnTo>
                    <a:pt x="26447" y="33151"/>
                  </a:lnTo>
                  <a:lnTo>
                    <a:pt x="26571" y="32468"/>
                  </a:lnTo>
                  <a:lnTo>
                    <a:pt x="26881" y="31847"/>
                  </a:lnTo>
                  <a:lnTo>
                    <a:pt x="27192" y="31288"/>
                  </a:lnTo>
                  <a:lnTo>
                    <a:pt x="27626" y="30729"/>
                  </a:lnTo>
                  <a:lnTo>
                    <a:pt x="28061" y="30233"/>
                  </a:lnTo>
                  <a:lnTo>
                    <a:pt x="28992" y="29302"/>
                  </a:lnTo>
                  <a:lnTo>
                    <a:pt x="30420" y="28122"/>
                  </a:lnTo>
                  <a:lnTo>
                    <a:pt x="31848" y="26881"/>
                  </a:lnTo>
                  <a:lnTo>
                    <a:pt x="32530" y="26260"/>
                  </a:lnTo>
                  <a:lnTo>
                    <a:pt x="33213" y="25577"/>
                  </a:lnTo>
                  <a:lnTo>
                    <a:pt x="33834" y="24832"/>
                  </a:lnTo>
                  <a:lnTo>
                    <a:pt x="34393" y="24087"/>
                  </a:lnTo>
                  <a:lnTo>
                    <a:pt x="34889" y="23280"/>
                  </a:lnTo>
                  <a:lnTo>
                    <a:pt x="35386" y="22473"/>
                  </a:lnTo>
                  <a:lnTo>
                    <a:pt x="35821" y="21542"/>
                  </a:lnTo>
                  <a:lnTo>
                    <a:pt x="36131" y="20548"/>
                  </a:lnTo>
                  <a:lnTo>
                    <a:pt x="36441" y="19555"/>
                  </a:lnTo>
                  <a:lnTo>
                    <a:pt x="36690" y="18438"/>
                  </a:lnTo>
                  <a:lnTo>
                    <a:pt x="36814" y="17258"/>
                  </a:lnTo>
                  <a:lnTo>
                    <a:pt x="36814" y="16017"/>
                  </a:lnTo>
                  <a:lnTo>
                    <a:pt x="36814" y="14713"/>
                  </a:lnTo>
                  <a:lnTo>
                    <a:pt x="36628" y="13471"/>
                  </a:lnTo>
                  <a:lnTo>
                    <a:pt x="36379" y="12354"/>
                  </a:lnTo>
                  <a:lnTo>
                    <a:pt x="36131" y="11299"/>
                  </a:lnTo>
                  <a:lnTo>
                    <a:pt x="35758" y="10305"/>
                  </a:lnTo>
                  <a:lnTo>
                    <a:pt x="35324" y="9374"/>
                  </a:lnTo>
                  <a:lnTo>
                    <a:pt x="34827" y="8505"/>
                  </a:lnTo>
                  <a:lnTo>
                    <a:pt x="34331" y="7698"/>
                  </a:lnTo>
                  <a:lnTo>
                    <a:pt x="33772" y="6953"/>
                  </a:lnTo>
                  <a:lnTo>
                    <a:pt x="33213" y="6270"/>
                  </a:lnTo>
                  <a:lnTo>
                    <a:pt x="32717" y="5650"/>
                  </a:lnTo>
                  <a:lnTo>
                    <a:pt x="32158" y="5091"/>
                  </a:lnTo>
                  <a:lnTo>
                    <a:pt x="31103" y="4160"/>
                  </a:lnTo>
                  <a:lnTo>
                    <a:pt x="30171" y="3353"/>
                  </a:lnTo>
                  <a:lnTo>
                    <a:pt x="36007" y="3353"/>
                  </a:lnTo>
                  <a:lnTo>
                    <a:pt x="41966"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4484510" y="5743946"/>
              <a:ext cx="1776613" cy="1707930"/>
            </a:xfrm>
            <a:custGeom>
              <a:rect b="b" l="l" r="r" t="t"/>
              <a:pathLst>
                <a:path extrusionOk="0" h="44760" w="46560">
                  <a:moveTo>
                    <a:pt x="21790" y="2856"/>
                  </a:moveTo>
                  <a:lnTo>
                    <a:pt x="22845" y="2918"/>
                  </a:lnTo>
                  <a:lnTo>
                    <a:pt x="23839"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3" y="9126"/>
                  </a:lnTo>
                  <a:lnTo>
                    <a:pt x="32902" y="9933"/>
                  </a:lnTo>
                  <a:lnTo>
                    <a:pt x="33399" y="10865"/>
                  </a:lnTo>
                  <a:lnTo>
                    <a:pt x="33895" y="11734"/>
                  </a:lnTo>
                  <a:lnTo>
                    <a:pt x="34330" y="12665"/>
                  </a:lnTo>
                  <a:lnTo>
                    <a:pt x="34702" y="13658"/>
                  </a:lnTo>
                  <a:lnTo>
                    <a:pt x="35447" y="15583"/>
                  </a:lnTo>
                  <a:lnTo>
                    <a:pt x="36006" y="17631"/>
                  </a:lnTo>
                  <a:lnTo>
                    <a:pt x="36503" y="19618"/>
                  </a:lnTo>
                  <a:lnTo>
                    <a:pt x="36875" y="21542"/>
                  </a:lnTo>
                  <a:lnTo>
                    <a:pt x="37123" y="23404"/>
                  </a:lnTo>
                  <a:lnTo>
                    <a:pt x="37248" y="25143"/>
                  </a:lnTo>
                  <a:lnTo>
                    <a:pt x="37310" y="26819"/>
                  </a:lnTo>
                  <a:lnTo>
                    <a:pt x="37248" y="28185"/>
                  </a:lnTo>
                  <a:lnTo>
                    <a:pt x="37186" y="29550"/>
                  </a:lnTo>
                  <a:lnTo>
                    <a:pt x="36999" y="30916"/>
                  </a:lnTo>
                  <a:lnTo>
                    <a:pt x="36751" y="32220"/>
                  </a:lnTo>
                  <a:lnTo>
                    <a:pt x="36378" y="33523"/>
                  </a:lnTo>
                  <a:lnTo>
                    <a:pt x="35882" y="34765"/>
                  </a:lnTo>
                  <a:lnTo>
                    <a:pt x="35571" y="35386"/>
                  </a:lnTo>
                  <a:lnTo>
                    <a:pt x="35261" y="36006"/>
                  </a:lnTo>
                  <a:lnTo>
                    <a:pt x="34889" y="36565"/>
                  </a:lnTo>
                  <a:lnTo>
                    <a:pt x="34454" y="37186"/>
                  </a:lnTo>
                  <a:lnTo>
                    <a:pt x="34082" y="37683"/>
                  </a:lnTo>
                  <a:lnTo>
                    <a:pt x="33585" y="38241"/>
                  </a:lnTo>
                  <a:lnTo>
                    <a:pt x="33150" y="38738"/>
                  </a:lnTo>
                  <a:lnTo>
                    <a:pt x="32592" y="39173"/>
                  </a:lnTo>
                  <a:lnTo>
                    <a:pt x="32033" y="39607"/>
                  </a:lnTo>
                  <a:lnTo>
                    <a:pt x="31474" y="39980"/>
                  </a:lnTo>
                  <a:lnTo>
                    <a:pt x="30916" y="40352"/>
                  </a:lnTo>
                  <a:lnTo>
                    <a:pt x="30295" y="40662"/>
                  </a:lnTo>
                  <a:lnTo>
                    <a:pt x="29674" y="40973"/>
                  </a:lnTo>
                  <a:lnTo>
                    <a:pt x="28991" y="41221"/>
                  </a:lnTo>
                  <a:lnTo>
                    <a:pt x="28370" y="41407"/>
                  </a:lnTo>
                  <a:lnTo>
                    <a:pt x="27687" y="41594"/>
                  </a:lnTo>
                  <a:lnTo>
                    <a:pt x="27005" y="41718"/>
                  </a:lnTo>
                  <a:lnTo>
                    <a:pt x="26322" y="41842"/>
                  </a:lnTo>
                  <a:lnTo>
                    <a:pt x="25639" y="41904"/>
                  </a:lnTo>
                  <a:lnTo>
                    <a:pt x="23901" y="41904"/>
                  </a:lnTo>
                  <a:lnTo>
                    <a:pt x="22907"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340" y="35820"/>
                  </a:lnTo>
                  <a:lnTo>
                    <a:pt x="13782" y="34951"/>
                  </a:lnTo>
                  <a:lnTo>
                    <a:pt x="13285" y="34082"/>
                  </a:lnTo>
                  <a:lnTo>
                    <a:pt x="12788" y="33151"/>
                  </a:lnTo>
                  <a:lnTo>
                    <a:pt x="12292" y="32220"/>
                  </a:lnTo>
                  <a:lnTo>
                    <a:pt x="11857" y="31226"/>
                  </a:lnTo>
                  <a:lnTo>
                    <a:pt x="11112" y="29240"/>
                  </a:lnTo>
                  <a:lnTo>
                    <a:pt x="10492" y="27253"/>
                  </a:lnTo>
                  <a:lnTo>
                    <a:pt x="9995" y="25205"/>
                  </a:lnTo>
                  <a:lnTo>
                    <a:pt x="9560" y="23156"/>
                  </a:lnTo>
                  <a:lnTo>
                    <a:pt x="9312" y="21170"/>
                  </a:lnTo>
                  <a:lnTo>
                    <a:pt x="9126" y="19245"/>
                  </a:lnTo>
                  <a:lnTo>
                    <a:pt x="9064" y="17445"/>
                  </a:lnTo>
                  <a:lnTo>
                    <a:pt x="9126" y="15955"/>
                  </a:lnTo>
                  <a:lnTo>
                    <a:pt x="9250" y="14465"/>
                  </a:lnTo>
                  <a:lnTo>
                    <a:pt x="9498" y="12975"/>
                  </a:lnTo>
                  <a:lnTo>
                    <a:pt x="9622" y="12230"/>
                  </a:lnTo>
                  <a:lnTo>
                    <a:pt x="9871" y="11485"/>
                  </a:lnTo>
                  <a:lnTo>
                    <a:pt x="10119" y="10740"/>
                  </a:lnTo>
                  <a:lnTo>
                    <a:pt x="10429" y="10057"/>
                  </a:lnTo>
                  <a:lnTo>
                    <a:pt x="10740" y="9313"/>
                  </a:lnTo>
                  <a:lnTo>
                    <a:pt x="11174" y="8630"/>
                  </a:lnTo>
                  <a:lnTo>
                    <a:pt x="11609" y="8009"/>
                  </a:lnTo>
                  <a:lnTo>
                    <a:pt x="12168" y="7326"/>
                  </a:lnTo>
                  <a:lnTo>
                    <a:pt x="12726" y="6705"/>
                  </a:lnTo>
                  <a:lnTo>
                    <a:pt x="13409" y="6084"/>
                  </a:lnTo>
                  <a:lnTo>
                    <a:pt x="14278" y="5339"/>
                  </a:lnTo>
                  <a:lnTo>
                    <a:pt x="15210" y="4719"/>
                  </a:lnTo>
                  <a:lnTo>
                    <a:pt x="16203" y="4160"/>
                  </a:lnTo>
                  <a:lnTo>
                    <a:pt x="17258" y="3725"/>
                  </a:lnTo>
                  <a:lnTo>
                    <a:pt x="18376" y="3353"/>
                  </a:lnTo>
                  <a:lnTo>
                    <a:pt x="19493" y="3105"/>
                  </a:lnTo>
                  <a:lnTo>
                    <a:pt x="20610" y="2918"/>
                  </a:lnTo>
                  <a:lnTo>
                    <a:pt x="21790" y="2856"/>
                  </a:lnTo>
                  <a:close/>
                  <a:moveTo>
                    <a:pt x="22907" y="1"/>
                  </a:moveTo>
                  <a:lnTo>
                    <a:pt x="21604" y="125"/>
                  </a:lnTo>
                  <a:lnTo>
                    <a:pt x="20362" y="249"/>
                  </a:lnTo>
                  <a:lnTo>
                    <a:pt x="19121" y="435"/>
                  </a:lnTo>
                  <a:lnTo>
                    <a:pt x="17879" y="746"/>
                  </a:lnTo>
                  <a:lnTo>
                    <a:pt x="16699"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2" y="11051"/>
                  </a:lnTo>
                  <a:lnTo>
                    <a:pt x="2794" y="11982"/>
                  </a:lnTo>
                  <a:lnTo>
                    <a:pt x="2235" y="12975"/>
                  </a:lnTo>
                  <a:lnTo>
                    <a:pt x="1800" y="13968"/>
                  </a:lnTo>
                  <a:lnTo>
                    <a:pt x="1366" y="15024"/>
                  </a:lnTo>
                  <a:lnTo>
                    <a:pt x="1055" y="16017"/>
                  </a:lnTo>
                  <a:lnTo>
                    <a:pt x="745" y="17134"/>
                  </a:lnTo>
                  <a:lnTo>
                    <a:pt x="497" y="18190"/>
                  </a:lnTo>
                  <a:lnTo>
                    <a:pt x="248" y="19307"/>
                  </a:lnTo>
                  <a:lnTo>
                    <a:pt x="124" y="20425"/>
                  </a:lnTo>
                  <a:lnTo>
                    <a:pt x="62" y="21542"/>
                  </a:lnTo>
                  <a:lnTo>
                    <a:pt x="0" y="22660"/>
                  </a:lnTo>
                  <a:lnTo>
                    <a:pt x="62" y="23653"/>
                  </a:lnTo>
                  <a:lnTo>
                    <a:pt x="124" y="24646"/>
                  </a:lnTo>
                  <a:lnTo>
                    <a:pt x="248" y="25639"/>
                  </a:lnTo>
                  <a:lnTo>
                    <a:pt x="373" y="26633"/>
                  </a:lnTo>
                  <a:lnTo>
                    <a:pt x="621" y="27626"/>
                  </a:lnTo>
                  <a:lnTo>
                    <a:pt x="869" y="28619"/>
                  </a:lnTo>
                  <a:lnTo>
                    <a:pt x="1118" y="29550"/>
                  </a:lnTo>
                  <a:lnTo>
                    <a:pt x="1490" y="30544"/>
                  </a:lnTo>
                  <a:lnTo>
                    <a:pt x="1863" y="31475"/>
                  </a:lnTo>
                  <a:lnTo>
                    <a:pt x="2297" y="32406"/>
                  </a:lnTo>
                  <a:lnTo>
                    <a:pt x="2794" y="33337"/>
                  </a:lnTo>
                  <a:lnTo>
                    <a:pt x="3290" y="34268"/>
                  </a:lnTo>
                  <a:lnTo>
                    <a:pt x="3849"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19" y="42276"/>
                  </a:lnTo>
                  <a:lnTo>
                    <a:pt x="12975" y="42773"/>
                  </a:lnTo>
                  <a:lnTo>
                    <a:pt x="14092" y="43208"/>
                  </a:lnTo>
                  <a:lnTo>
                    <a:pt x="15210" y="43580"/>
                  </a:lnTo>
                  <a:lnTo>
                    <a:pt x="16389" y="43953"/>
                  </a:lnTo>
                  <a:lnTo>
                    <a:pt x="17569" y="44201"/>
                  </a:lnTo>
                  <a:lnTo>
                    <a:pt x="18810" y="44449"/>
                  </a:lnTo>
                  <a:lnTo>
                    <a:pt x="20114" y="44573"/>
                  </a:lnTo>
                  <a:lnTo>
                    <a:pt x="21417" y="44698"/>
                  </a:lnTo>
                  <a:lnTo>
                    <a:pt x="22783" y="44760"/>
                  </a:lnTo>
                  <a:lnTo>
                    <a:pt x="24211" y="44698"/>
                  </a:lnTo>
                  <a:lnTo>
                    <a:pt x="25577" y="44573"/>
                  </a:lnTo>
                  <a:lnTo>
                    <a:pt x="26942" y="44449"/>
                  </a:lnTo>
                  <a:lnTo>
                    <a:pt x="28184" y="44201"/>
                  </a:lnTo>
                  <a:lnTo>
                    <a:pt x="29426" y="43891"/>
                  </a:lnTo>
                  <a:lnTo>
                    <a:pt x="30667" y="43580"/>
                  </a:lnTo>
                  <a:lnTo>
                    <a:pt x="31847" y="43208"/>
                  </a:lnTo>
                  <a:lnTo>
                    <a:pt x="32964" y="42711"/>
                  </a:lnTo>
                  <a:lnTo>
                    <a:pt x="34019" y="42214"/>
                  </a:lnTo>
                  <a:lnTo>
                    <a:pt x="35075" y="41656"/>
                  </a:lnTo>
                  <a:lnTo>
                    <a:pt x="36068" y="41097"/>
                  </a:lnTo>
                  <a:lnTo>
                    <a:pt x="36999" y="40476"/>
                  </a:lnTo>
                  <a:lnTo>
                    <a:pt x="37930" y="39793"/>
                  </a:lnTo>
                  <a:lnTo>
                    <a:pt x="38800" y="39048"/>
                  </a:lnTo>
                  <a:lnTo>
                    <a:pt x="39607" y="38303"/>
                  </a:lnTo>
                  <a:lnTo>
                    <a:pt x="40414" y="37496"/>
                  </a:lnTo>
                  <a:lnTo>
                    <a:pt x="41097" y="36689"/>
                  </a:lnTo>
                  <a:lnTo>
                    <a:pt x="41779" y="35820"/>
                  </a:lnTo>
                  <a:lnTo>
                    <a:pt x="42462" y="34951"/>
                  </a:lnTo>
                  <a:lnTo>
                    <a:pt x="43021" y="34082"/>
                  </a:lnTo>
                  <a:lnTo>
                    <a:pt x="43580" y="33151"/>
                  </a:lnTo>
                  <a:lnTo>
                    <a:pt x="44076" y="32158"/>
                  </a:lnTo>
                  <a:lnTo>
                    <a:pt x="44573" y="31226"/>
                  </a:lnTo>
                  <a:lnTo>
                    <a:pt x="44945" y="30233"/>
                  </a:lnTo>
                  <a:lnTo>
                    <a:pt x="45318" y="29240"/>
                  </a:lnTo>
                  <a:lnTo>
                    <a:pt x="45628" y="28247"/>
                  </a:lnTo>
                  <a:lnTo>
                    <a:pt x="45939" y="27191"/>
                  </a:lnTo>
                  <a:lnTo>
                    <a:pt x="46125" y="26198"/>
                  </a:lnTo>
                  <a:lnTo>
                    <a:pt x="46311" y="25143"/>
                  </a:lnTo>
                  <a:lnTo>
                    <a:pt x="46435" y="24087"/>
                  </a:lnTo>
                  <a:lnTo>
                    <a:pt x="46497" y="23094"/>
                  </a:lnTo>
                  <a:lnTo>
                    <a:pt x="46559" y="22039"/>
                  </a:lnTo>
                  <a:lnTo>
                    <a:pt x="46497" y="20983"/>
                  </a:lnTo>
                  <a:lnTo>
                    <a:pt x="46435" y="19928"/>
                  </a:lnTo>
                  <a:lnTo>
                    <a:pt x="46311" y="18873"/>
                  </a:lnTo>
                  <a:lnTo>
                    <a:pt x="46125" y="17817"/>
                  </a:lnTo>
                  <a:lnTo>
                    <a:pt x="45939" y="16824"/>
                  </a:lnTo>
                  <a:lnTo>
                    <a:pt x="45628" y="15769"/>
                  </a:lnTo>
                  <a:lnTo>
                    <a:pt x="45318" y="14775"/>
                  </a:lnTo>
                  <a:lnTo>
                    <a:pt x="45007" y="13844"/>
                  </a:lnTo>
                  <a:lnTo>
                    <a:pt x="44573" y="12851"/>
                  </a:lnTo>
                  <a:lnTo>
                    <a:pt x="44138"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447" y="2794"/>
                  </a:lnTo>
                  <a:lnTo>
                    <a:pt x="34516" y="2298"/>
                  </a:lnTo>
                  <a:lnTo>
                    <a:pt x="33523" y="1863"/>
                  </a:lnTo>
                  <a:lnTo>
                    <a:pt x="32468" y="1429"/>
                  </a:lnTo>
                  <a:lnTo>
                    <a:pt x="31350" y="1056"/>
                  </a:lnTo>
                  <a:lnTo>
                    <a:pt x="30233" y="746"/>
                  </a:lnTo>
                  <a:lnTo>
                    <a:pt x="29115" y="497"/>
                  </a:lnTo>
                  <a:lnTo>
                    <a:pt x="27936" y="249"/>
                  </a:lnTo>
                  <a:lnTo>
                    <a:pt x="26756" y="125"/>
                  </a:lnTo>
                  <a:lnTo>
                    <a:pt x="25515"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2482962" y="5743946"/>
              <a:ext cx="1776613" cy="1707930"/>
            </a:xfrm>
            <a:custGeom>
              <a:rect b="b" l="l" r="r" t="t"/>
              <a:pathLst>
                <a:path extrusionOk="0" h="44760" w="46560">
                  <a:moveTo>
                    <a:pt x="21790" y="2856"/>
                  </a:moveTo>
                  <a:lnTo>
                    <a:pt x="22845" y="2918"/>
                  </a:lnTo>
                  <a:lnTo>
                    <a:pt x="23901" y="3043"/>
                  </a:lnTo>
                  <a:lnTo>
                    <a:pt x="24832" y="3291"/>
                  </a:lnTo>
                  <a:lnTo>
                    <a:pt x="25763" y="3539"/>
                  </a:lnTo>
                  <a:lnTo>
                    <a:pt x="26694" y="3912"/>
                  </a:lnTo>
                  <a:lnTo>
                    <a:pt x="27501" y="4408"/>
                  </a:lnTo>
                  <a:lnTo>
                    <a:pt x="28308" y="4905"/>
                  </a:lnTo>
                  <a:lnTo>
                    <a:pt x="29115" y="5464"/>
                  </a:lnTo>
                  <a:lnTo>
                    <a:pt x="29798" y="6084"/>
                  </a:lnTo>
                  <a:lnTo>
                    <a:pt x="30543" y="6767"/>
                  </a:lnTo>
                  <a:lnTo>
                    <a:pt x="31164" y="7512"/>
                  </a:lnTo>
                  <a:lnTo>
                    <a:pt x="31785" y="8257"/>
                  </a:lnTo>
                  <a:lnTo>
                    <a:pt x="32344" y="9126"/>
                  </a:lnTo>
                  <a:lnTo>
                    <a:pt x="32902" y="9933"/>
                  </a:lnTo>
                  <a:lnTo>
                    <a:pt x="33399" y="10865"/>
                  </a:lnTo>
                  <a:lnTo>
                    <a:pt x="33896" y="11734"/>
                  </a:lnTo>
                  <a:lnTo>
                    <a:pt x="34330" y="12665"/>
                  </a:lnTo>
                  <a:lnTo>
                    <a:pt x="34703" y="13658"/>
                  </a:lnTo>
                  <a:lnTo>
                    <a:pt x="35447" y="15583"/>
                  </a:lnTo>
                  <a:lnTo>
                    <a:pt x="36006" y="17631"/>
                  </a:lnTo>
                  <a:lnTo>
                    <a:pt x="36503" y="19618"/>
                  </a:lnTo>
                  <a:lnTo>
                    <a:pt x="36875" y="21542"/>
                  </a:lnTo>
                  <a:lnTo>
                    <a:pt x="37124" y="23404"/>
                  </a:lnTo>
                  <a:lnTo>
                    <a:pt x="37248" y="25143"/>
                  </a:lnTo>
                  <a:lnTo>
                    <a:pt x="37310" y="26819"/>
                  </a:lnTo>
                  <a:lnTo>
                    <a:pt x="37248" y="28185"/>
                  </a:lnTo>
                  <a:lnTo>
                    <a:pt x="37186" y="29550"/>
                  </a:lnTo>
                  <a:lnTo>
                    <a:pt x="36999" y="30916"/>
                  </a:lnTo>
                  <a:lnTo>
                    <a:pt x="36751" y="32220"/>
                  </a:lnTo>
                  <a:lnTo>
                    <a:pt x="36379" y="33523"/>
                  </a:lnTo>
                  <a:lnTo>
                    <a:pt x="35882" y="34765"/>
                  </a:lnTo>
                  <a:lnTo>
                    <a:pt x="35572" y="35386"/>
                  </a:lnTo>
                  <a:lnTo>
                    <a:pt x="35261" y="36006"/>
                  </a:lnTo>
                  <a:lnTo>
                    <a:pt x="34889" y="36565"/>
                  </a:lnTo>
                  <a:lnTo>
                    <a:pt x="34516" y="37186"/>
                  </a:lnTo>
                  <a:lnTo>
                    <a:pt x="34082" y="37683"/>
                  </a:lnTo>
                  <a:lnTo>
                    <a:pt x="33647" y="38241"/>
                  </a:lnTo>
                  <a:lnTo>
                    <a:pt x="33151" y="38738"/>
                  </a:lnTo>
                  <a:lnTo>
                    <a:pt x="32592" y="39173"/>
                  </a:lnTo>
                  <a:lnTo>
                    <a:pt x="32095" y="39607"/>
                  </a:lnTo>
                  <a:lnTo>
                    <a:pt x="31474" y="39980"/>
                  </a:lnTo>
                  <a:lnTo>
                    <a:pt x="30916" y="40352"/>
                  </a:lnTo>
                  <a:lnTo>
                    <a:pt x="30295" y="40662"/>
                  </a:lnTo>
                  <a:lnTo>
                    <a:pt x="29674" y="40973"/>
                  </a:lnTo>
                  <a:lnTo>
                    <a:pt x="28991" y="41221"/>
                  </a:lnTo>
                  <a:lnTo>
                    <a:pt x="28370" y="41407"/>
                  </a:lnTo>
                  <a:lnTo>
                    <a:pt x="27688" y="41594"/>
                  </a:lnTo>
                  <a:lnTo>
                    <a:pt x="27005" y="41718"/>
                  </a:lnTo>
                  <a:lnTo>
                    <a:pt x="26322" y="41842"/>
                  </a:lnTo>
                  <a:lnTo>
                    <a:pt x="25639" y="41904"/>
                  </a:lnTo>
                  <a:lnTo>
                    <a:pt x="23901" y="41904"/>
                  </a:lnTo>
                  <a:lnTo>
                    <a:pt x="22908" y="41780"/>
                  </a:lnTo>
                  <a:lnTo>
                    <a:pt x="21976" y="41532"/>
                  </a:lnTo>
                  <a:lnTo>
                    <a:pt x="21045" y="41283"/>
                  </a:lnTo>
                  <a:lnTo>
                    <a:pt x="20176" y="40911"/>
                  </a:lnTo>
                  <a:lnTo>
                    <a:pt x="19307" y="40476"/>
                  </a:lnTo>
                  <a:lnTo>
                    <a:pt x="18500" y="39980"/>
                  </a:lnTo>
                  <a:lnTo>
                    <a:pt x="17693" y="39421"/>
                  </a:lnTo>
                  <a:lnTo>
                    <a:pt x="16948" y="38800"/>
                  </a:lnTo>
                  <a:lnTo>
                    <a:pt x="16265" y="38117"/>
                  </a:lnTo>
                  <a:lnTo>
                    <a:pt x="15582" y="37372"/>
                  </a:lnTo>
                  <a:lnTo>
                    <a:pt x="14961" y="36627"/>
                  </a:lnTo>
                  <a:lnTo>
                    <a:pt x="14403" y="35820"/>
                  </a:lnTo>
                  <a:lnTo>
                    <a:pt x="13782" y="34951"/>
                  </a:lnTo>
                  <a:lnTo>
                    <a:pt x="13285" y="34082"/>
                  </a:lnTo>
                  <a:lnTo>
                    <a:pt x="12789" y="33151"/>
                  </a:lnTo>
                  <a:lnTo>
                    <a:pt x="12354" y="32220"/>
                  </a:lnTo>
                  <a:lnTo>
                    <a:pt x="11920" y="31226"/>
                  </a:lnTo>
                  <a:lnTo>
                    <a:pt x="11112" y="29240"/>
                  </a:lnTo>
                  <a:lnTo>
                    <a:pt x="10492" y="27253"/>
                  </a:lnTo>
                  <a:lnTo>
                    <a:pt x="9995" y="25205"/>
                  </a:lnTo>
                  <a:lnTo>
                    <a:pt x="9561" y="23156"/>
                  </a:lnTo>
                  <a:lnTo>
                    <a:pt x="9312" y="21170"/>
                  </a:lnTo>
                  <a:lnTo>
                    <a:pt x="9126" y="19245"/>
                  </a:lnTo>
                  <a:lnTo>
                    <a:pt x="9064" y="17445"/>
                  </a:lnTo>
                  <a:lnTo>
                    <a:pt x="9126" y="15955"/>
                  </a:lnTo>
                  <a:lnTo>
                    <a:pt x="9250" y="14465"/>
                  </a:lnTo>
                  <a:lnTo>
                    <a:pt x="9498" y="12975"/>
                  </a:lnTo>
                  <a:lnTo>
                    <a:pt x="9685" y="12230"/>
                  </a:lnTo>
                  <a:lnTo>
                    <a:pt x="9871" y="11485"/>
                  </a:lnTo>
                  <a:lnTo>
                    <a:pt x="10119" y="10740"/>
                  </a:lnTo>
                  <a:lnTo>
                    <a:pt x="10430" y="10057"/>
                  </a:lnTo>
                  <a:lnTo>
                    <a:pt x="10740" y="9313"/>
                  </a:lnTo>
                  <a:lnTo>
                    <a:pt x="11175" y="8630"/>
                  </a:lnTo>
                  <a:lnTo>
                    <a:pt x="11609" y="8009"/>
                  </a:lnTo>
                  <a:lnTo>
                    <a:pt x="12168" y="7326"/>
                  </a:lnTo>
                  <a:lnTo>
                    <a:pt x="12727" y="6705"/>
                  </a:lnTo>
                  <a:lnTo>
                    <a:pt x="13409" y="6084"/>
                  </a:lnTo>
                  <a:lnTo>
                    <a:pt x="14279" y="5339"/>
                  </a:lnTo>
                  <a:lnTo>
                    <a:pt x="15210" y="4719"/>
                  </a:lnTo>
                  <a:lnTo>
                    <a:pt x="16203" y="4160"/>
                  </a:lnTo>
                  <a:lnTo>
                    <a:pt x="17258" y="3725"/>
                  </a:lnTo>
                  <a:lnTo>
                    <a:pt x="18376" y="3353"/>
                  </a:lnTo>
                  <a:lnTo>
                    <a:pt x="19493" y="3105"/>
                  </a:lnTo>
                  <a:lnTo>
                    <a:pt x="20611" y="2918"/>
                  </a:lnTo>
                  <a:lnTo>
                    <a:pt x="21790" y="2856"/>
                  </a:lnTo>
                  <a:close/>
                  <a:moveTo>
                    <a:pt x="22908" y="1"/>
                  </a:moveTo>
                  <a:lnTo>
                    <a:pt x="21604" y="125"/>
                  </a:lnTo>
                  <a:lnTo>
                    <a:pt x="20362" y="249"/>
                  </a:lnTo>
                  <a:lnTo>
                    <a:pt x="19121" y="435"/>
                  </a:lnTo>
                  <a:lnTo>
                    <a:pt x="17879" y="746"/>
                  </a:lnTo>
                  <a:lnTo>
                    <a:pt x="16700" y="1056"/>
                  </a:lnTo>
                  <a:lnTo>
                    <a:pt x="15582" y="1366"/>
                  </a:lnTo>
                  <a:lnTo>
                    <a:pt x="14465" y="1801"/>
                  </a:lnTo>
                  <a:lnTo>
                    <a:pt x="13347" y="2298"/>
                  </a:lnTo>
                  <a:lnTo>
                    <a:pt x="12292" y="2794"/>
                  </a:lnTo>
                  <a:lnTo>
                    <a:pt x="11299" y="3353"/>
                  </a:lnTo>
                  <a:lnTo>
                    <a:pt x="10305" y="3912"/>
                  </a:lnTo>
                  <a:lnTo>
                    <a:pt x="9374" y="4595"/>
                  </a:lnTo>
                  <a:lnTo>
                    <a:pt x="8505" y="5277"/>
                  </a:lnTo>
                  <a:lnTo>
                    <a:pt x="7636" y="5960"/>
                  </a:lnTo>
                  <a:lnTo>
                    <a:pt x="6767" y="6767"/>
                  </a:lnTo>
                  <a:lnTo>
                    <a:pt x="6022" y="7512"/>
                  </a:lnTo>
                  <a:lnTo>
                    <a:pt x="5277" y="8381"/>
                  </a:lnTo>
                  <a:lnTo>
                    <a:pt x="4594" y="9250"/>
                  </a:lnTo>
                  <a:lnTo>
                    <a:pt x="3911" y="10120"/>
                  </a:lnTo>
                  <a:lnTo>
                    <a:pt x="3353" y="11051"/>
                  </a:lnTo>
                  <a:lnTo>
                    <a:pt x="2794" y="11982"/>
                  </a:lnTo>
                  <a:lnTo>
                    <a:pt x="2235" y="12975"/>
                  </a:lnTo>
                  <a:lnTo>
                    <a:pt x="1801" y="13968"/>
                  </a:lnTo>
                  <a:lnTo>
                    <a:pt x="1366" y="15024"/>
                  </a:lnTo>
                  <a:lnTo>
                    <a:pt x="1056" y="16017"/>
                  </a:lnTo>
                  <a:lnTo>
                    <a:pt x="745" y="17134"/>
                  </a:lnTo>
                  <a:lnTo>
                    <a:pt x="497" y="18190"/>
                  </a:lnTo>
                  <a:lnTo>
                    <a:pt x="311" y="19307"/>
                  </a:lnTo>
                  <a:lnTo>
                    <a:pt x="124" y="20425"/>
                  </a:lnTo>
                  <a:lnTo>
                    <a:pt x="62" y="21542"/>
                  </a:lnTo>
                  <a:lnTo>
                    <a:pt x="0" y="22660"/>
                  </a:lnTo>
                  <a:lnTo>
                    <a:pt x="62" y="23653"/>
                  </a:lnTo>
                  <a:lnTo>
                    <a:pt x="124" y="24646"/>
                  </a:lnTo>
                  <a:lnTo>
                    <a:pt x="249" y="25639"/>
                  </a:lnTo>
                  <a:lnTo>
                    <a:pt x="373" y="26633"/>
                  </a:lnTo>
                  <a:lnTo>
                    <a:pt x="621" y="27626"/>
                  </a:lnTo>
                  <a:lnTo>
                    <a:pt x="869" y="28619"/>
                  </a:lnTo>
                  <a:lnTo>
                    <a:pt x="1180" y="29550"/>
                  </a:lnTo>
                  <a:lnTo>
                    <a:pt x="1490" y="30544"/>
                  </a:lnTo>
                  <a:lnTo>
                    <a:pt x="1863" y="31475"/>
                  </a:lnTo>
                  <a:lnTo>
                    <a:pt x="2297" y="32406"/>
                  </a:lnTo>
                  <a:lnTo>
                    <a:pt x="2794" y="33337"/>
                  </a:lnTo>
                  <a:lnTo>
                    <a:pt x="3291" y="34268"/>
                  </a:lnTo>
                  <a:lnTo>
                    <a:pt x="3911" y="35137"/>
                  </a:lnTo>
                  <a:lnTo>
                    <a:pt x="4470" y="36006"/>
                  </a:lnTo>
                  <a:lnTo>
                    <a:pt x="5153" y="36814"/>
                  </a:lnTo>
                  <a:lnTo>
                    <a:pt x="5836" y="37621"/>
                  </a:lnTo>
                  <a:lnTo>
                    <a:pt x="6581" y="38428"/>
                  </a:lnTo>
                  <a:lnTo>
                    <a:pt x="7388" y="39173"/>
                  </a:lnTo>
                  <a:lnTo>
                    <a:pt x="8195" y="39855"/>
                  </a:lnTo>
                  <a:lnTo>
                    <a:pt x="9064" y="40538"/>
                  </a:lnTo>
                  <a:lnTo>
                    <a:pt x="9995" y="41159"/>
                  </a:lnTo>
                  <a:lnTo>
                    <a:pt x="10926" y="41718"/>
                  </a:lnTo>
                  <a:lnTo>
                    <a:pt x="11920" y="42276"/>
                  </a:lnTo>
                  <a:lnTo>
                    <a:pt x="12975" y="42773"/>
                  </a:lnTo>
                  <a:lnTo>
                    <a:pt x="14092" y="43208"/>
                  </a:lnTo>
                  <a:lnTo>
                    <a:pt x="15210" y="43580"/>
                  </a:lnTo>
                  <a:lnTo>
                    <a:pt x="16389" y="43953"/>
                  </a:lnTo>
                  <a:lnTo>
                    <a:pt x="17569" y="44201"/>
                  </a:lnTo>
                  <a:lnTo>
                    <a:pt x="18810" y="44449"/>
                  </a:lnTo>
                  <a:lnTo>
                    <a:pt x="20114" y="44573"/>
                  </a:lnTo>
                  <a:lnTo>
                    <a:pt x="21418" y="44698"/>
                  </a:lnTo>
                  <a:lnTo>
                    <a:pt x="22845" y="44760"/>
                  </a:lnTo>
                  <a:lnTo>
                    <a:pt x="24211" y="44698"/>
                  </a:lnTo>
                  <a:lnTo>
                    <a:pt x="25577" y="44573"/>
                  </a:lnTo>
                  <a:lnTo>
                    <a:pt x="26943" y="44449"/>
                  </a:lnTo>
                  <a:lnTo>
                    <a:pt x="28184" y="44201"/>
                  </a:lnTo>
                  <a:lnTo>
                    <a:pt x="29426" y="43891"/>
                  </a:lnTo>
                  <a:lnTo>
                    <a:pt x="30667" y="43580"/>
                  </a:lnTo>
                  <a:lnTo>
                    <a:pt x="31847" y="43208"/>
                  </a:lnTo>
                  <a:lnTo>
                    <a:pt x="32964" y="42711"/>
                  </a:lnTo>
                  <a:lnTo>
                    <a:pt x="34020" y="42214"/>
                  </a:lnTo>
                  <a:lnTo>
                    <a:pt x="35075" y="41656"/>
                  </a:lnTo>
                  <a:lnTo>
                    <a:pt x="36068" y="41097"/>
                  </a:lnTo>
                  <a:lnTo>
                    <a:pt x="36999" y="40476"/>
                  </a:lnTo>
                  <a:lnTo>
                    <a:pt x="37931" y="39793"/>
                  </a:lnTo>
                  <a:lnTo>
                    <a:pt x="38800" y="39048"/>
                  </a:lnTo>
                  <a:lnTo>
                    <a:pt x="39607" y="38303"/>
                  </a:lnTo>
                  <a:lnTo>
                    <a:pt x="40414" y="37496"/>
                  </a:lnTo>
                  <a:lnTo>
                    <a:pt x="41097" y="36689"/>
                  </a:lnTo>
                  <a:lnTo>
                    <a:pt x="41780" y="35820"/>
                  </a:lnTo>
                  <a:lnTo>
                    <a:pt x="42462" y="34951"/>
                  </a:lnTo>
                  <a:lnTo>
                    <a:pt x="43021" y="34082"/>
                  </a:lnTo>
                  <a:lnTo>
                    <a:pt x="43580" y="33151"/>
                  </a:lnTo>
                  <a:lnTo>
                    <a:pt x="44076" y="32158"/>
                  </a:lnTo>
                  <a:lnTo>
                    <a:pt x="44573" y="31226"/>
                  </a:lnTo>
                  <a:lnTo>
                    <a:pt x="45008" y="30233"/>
                  </a:lnTo>
                  <a:lnTo>
                    <a:pt x="45318" y="29240"/>
                  </a:lnTo>
                  <a:lnTo>
                    <a:pt x="45628" y="28247"/>
                  </a:lnTo>
                  <a:lnTo>
                    <a:pt x="45939" y="27191"/>
                  </a:lnTo>
                  <a:lnTo>
                    <a:pt x="46125" y="26198"/>
                  </a:lnTo>
                  <a:lnTo>
                    <a:pt x="46311" y="25143"/>
                  </a:lnTo>
                  <a:lnTo>
                    <a:pt x="46435" y="24087"/>
                  </a:lnTo>
                  <a:lnTo>
                    <a:pt x="46498" y="23094"/>
                  </a:lnTo>
                  <a:lnTo>
                    <a:pt x="46560" y="22039"/>
                  </a:lnTo>
                  <a:lnTo>
                    <a:pt x="46498" y="20983"/>
                  </a:lnTo>
                  <a:lnTo>
                    <a:pt x="46435" y="19928"/>
                  </a:lnTo>
                  <a:lnTo>
                    <a:pt x="46311" y="18873"/>
                  </a:lnTo>
                  <a:lnTo>
                    <a:pt x="46125" y="17817"/>
                  </a:lnTo>
                  <a:lnTo>
                    <a:pt x="45939" y="16824"/>
                  </a:lnTo>
                  <a:lnTo>
                    <a:pt x="45628" y="15769"/>
                  </a:lnTo>
                  <a:lnTo>
                    <a:pt x="45318" y="14775"/>
                  </a:lnTo>
                  <a:lnTo>
                    <a:pt x="45008" y="13844"/>
                  </a:lnTo>
                  <a:lnTo>
                    <a:pt x="44573" y="12851"/>
                  </a:lnTo>
                  <a:lnTo>
                    <a:pt x="44139" y="11920"/>
                  </a:lnTo>
                  <a:lnTo>
                    <a:pt x="43642" y="10989"/>
                  </a:lnTo>
                  <a:lnTo>
                    <a:pt x="43083" y="10057"/>
                  </a:lnTo>
                  <a:lnTo>
                    <a:pt x="42524" y="9188"/>
                  </a:lnTo>
                  <a:lnTo>
                    <a:pt x="41904" y="8381"/>
                  </a:lnTo>
                  <a:lnTo>
                    <a:pt x="41221" y="7574"/>
                  </a:lnTo>
                  <a:lnTo>
                    <a:pt x="40538" y="6767"/>
                  </a:lnTo>
                  <a:lnTo>
                    <a:pt x="39793" y="6022"/>
                  </a:lnTo>
                  <a:lnTo>
                    <a:pt x="38986" y="5277"/>
                  </a:lnTo>
                  <a:lnTo>
                    <a:pt x="38179" y="4595"/>
                  </a:lnTo>
                  <a:lnTo>
                    <a:pt x="37310" y="3974"/>
                  </a:lnTo>
                  <a:lnTo>
                    <a:pt x="36441" y="3353"/>
                  </a:lnTo>
                  <a:lnTo>
                    <a:pt x="35510" y="2794"/>
                  </a:lnTo>
                  <a:lnTo>
                    <a:pt x="34516" y="2298"/>
                  </a:lnTo>
                  <a:lnTo>
                    <a:pt x="33523" y="1863"/>
                  </a:lnTo>
                  <a:lnTo>
                    <a:pt x="32468" y="1429"/>
                  </a:lnTo>
                  <a:lnTo>
                    <a:pt x="31350" y="1056"/>
                  </a:lnTo>
                  <a:lnTo>
                    <a:pt x="30295" y="746"/>
                  </a:lnTo>
                  <a:lnTo>
                    <a:pt x="29115" y="497"/>
                  </a:lnTo>
                  <a:lnTo>
                    <a:pt x="27936" y="249"/>
                  </a:lnTo>
                  <a:lnTo>
                    <a:pt x="26756" y="125"/>
                  </a:lnTo>
                  <a:lnTo>
                    <a:pt x="25515"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a:off x="17170" y="4936222"/>
              <a:ext cx="2309597" cy="2638858"/>
            </a:xfrm>
            <a:custGeom>
              <a:rect b="b" l="l" r="r" t="t"/>
              <a:pathLst>
                <a:path extrusionOk="0" h="69157" w="60528">
                  <a:moveTo>
                    <a:pt x="30170" y="1"/>
                  </a:moveTo>
                  <a:lnTo>
                    <a:pt x="27687" y="63"/>
                  </a:lnTo>
                  <a:lnTo>
                    <a:pt x="25266" y="249"/>
                  </a:lnTo>
                  <a:lnTo>
                    <a:pt x="22969" y="559"/>
                  </a:lnTo>
                  <a:lnTo>
                    <a:pt x="20672" y="994"/>
                  </a:lnTo>
                  <a:lnTo>
                    <a:pt x="18500" y="1491"/>
                  </a:lnTo>
                  <a:lnTo>
                    <a:pt x="16451" y="2111"/>
                  </a:lnTo>
                  <a:lnTo>
                    <a:pt x="14402" y="2856"/>
                  </a:lnTo>
                  <a:lnTo>
                    <a:pt x="12478" y="3663"/>
                  </a:lnTo>
                  <a:lnTo>
                    <a:pt x="10616" y="4533"/>
                  </a:lnTo>
                  <a:lnTo>
                    <a:pt x="8815" y="5588"/>
                  </a:lnTo>
                  <a:lnTo>
                    <a:pt x="7139" y="6643"/>
                  </a:lnTo>
                  <a:lnTo>
                    <a:pt x="5525" y="7823"/>
                  </a:lnTo>
                  <a:lnTo>
                    <a:pt x="4035" y="9064"/>
                  </a:lnTo>
                  <a:lnTo>
                    <a:pt x="2607" y="10368"/>
                  </a:lnTo>
                  <a:lnTo>
                    <a:pt x="1242" y="11734"/>
                  </a:lnTo>
                  <a:lnTo>
                    <a:pt x="0" y="13224"/>
                  </a:lnTo>
                  <a:lnTo>
                    <a:pt x="0" y="57238"/>
                  </a:lnTo>
                  <a:lnTo>
                    <a:pt x="1117" y="58541"/>
                  </a:lnTo>
                  <a:lnTo>
                    <a:pt x="2297" y="59721"/>
                  </a:lnTo>
                  <a:lnTo>
                    <a:pt x="3539" y="60900"/>
                  </a:lnTo>
                  <a:lnTo>
                    <a:pt x="4904" y="62018"/>
                  </a:lnTo>
                  <a:lnTo>
                    <a:pt x="6332" y="63073"/>
                  </a:lnTo>
                  <a:lnTo>
                    <a:pt x="7884" y="64004"/>
                  </a:lnTo>
                  <a:lnTo>
                    <a:pt x="9436" y="64935"/>
                  </a:lnTo>
                  <a:lnTo>
                    <a:pt x="11174" y="65742"/>
                  </a:lnTo>
                  <a:lnTo>
                    <a:pt x="12912" y="66549"/>
                  </a:lnTo>
                  <a:lnTo>
                    <a:pt x="14837" y="67170"/>
                  </a:lnTo>
                  <a:lnTo>
                    <a:pt x="16761" y="67729"/>
                  </a:lnTo>
                  <a:lnTo>
                    <a:pt x="18810" y="68226"/>
                  </a:lnTo>
                  <a:lnTo>
                    <a:pt x="20983" y="68598"/>
                  </a:lnTo>
                  <a:lnTo>
                    <a:pt x="23218" y="68908"/>
                  </a:lnTo>
                  <a:lnTo>
                    <a:pt x="25577" y="69095"/>
                  </a:lnTo>
                  <a:lnTo>
                    <a:pt x="27998" y="69157"/>
                  </a:lnTo>
                  <a:lnTo>
                    <a:pt x="29922" y="69095"/>
                  </a:lnTo>
                  <a:lnTo>
                    <a:pt x="31847" y="68970"/>
                  </a:lnTo>
                  <a:lnTo>
                    <a:pt x="33771" y="68846"/>
                  </a:lnTo>
                  <a:lnTo>
                    <a:pt x="35633" y="68660"/>
                  </a:lnTo>
                  <a:lnTo>
                    <a:pt x="39482" y="68163"/>
                  </a:lnTo>
                  <a:lnTo>
                    <a:pt x="43517" y="67543"/>
                  </a:lnTo>
                  <a:lnTo>
                    <a:pt x="56927" y="64439"/>
                  </a:lnTo>
                  <a:lnTo>
                    <a:pt x="56927" y="52954"/>
                  </a:lnTo>
                  <a:lnTo>
                    <a:pt x="56989" y="50657"/>
                  </a:lnTo>
                  <a:lnTo>
                    <a:pt x="57113" y="48484"/>
                  </a:lnTo>
                  <a:lnTo>
                    <a:pt x="57237" y="47988"/>
                  </a:lnTo>
                  <a:lnTo>
                    <a:pt x="57423" y="47615"/>
                  </a:lnTo>
                  <a:lnTo>
                    <a:pt x="57671" y="47305"/>
                  </a:lnTo>
                  <a:lnTo>
                    <a:pt x="58044" y="46932"/>
                  </a:lnTo>
                  <a:lnTo>
                    <a:pt x="60527" y="44636"/>
                  </a:lnTo>
                  <a:lnTo>
                    <a:pt x="40600" y="44636"/>
                  </a:lnTo>
                  <a:lnTo>
                    <a:pt x="33088" y="48671"/>
                  </a:lnTo>
                  <a:lnTo>
                    <a:pt x="47242" y="47926"/>
                  </a:lnTo>
                  <a:lnTo>
                    <a:pt x="47242" y="63011"/>
                  </a:lnTo>
                  <a:lnTo>
                    <a:pt x="45069" y="63880"/>
                  </a:lnTo>
                  <a:lnTo>
                    <a:pt x="43828" y="64252"/>
                  </a:lnTo>
                  <a:lnTo>
                    <a:pt x="42524" y="64625"/>
                  </a:lnTo>
                  <a:lnTo>
                    <a:pt x="41034" y="64935"/>
                  </a:lnTo>
                  <a:lnTo>
                    <a:pt x="39358" y="65184"/>
                  </a:lnTo>
                  <a:lnTo>
                    <a:pt x="37434" y="65308"/>
                  </a:lnTo>
                  <a:lnTo>
                    <a:pt x="35323" y="65370"/>
                  </a:lnTo>
                  <a:lnTo>
                    <a:pt x="33461" y="65308"/>
                  </a:lnTo>
                  <a:lnTo>
                    <a:pt x="31598" y="65184"/>
                  </a:lnTo>
                  <a:lnTo>
                    <a:pt x="29798" y="64935"/>
                  </a:lnTo>
                  <a:lnTo>
                    <a:pt x="27998" y="64625"/>
                  </a:lnTo>
                  <a:lnTo>
                    <a:pt x="26322" y="64190"/>
                  </a:lnTo>
                  <a:lnTo>
                    <a:pt x="24645" y="63694"/>
                  </a:lnTo>
                  <a:lnTo>
                    <a:pt x="23031" y="63135"/>
                  </a:lnTo>
                  <a:lnTo>
                    <a:pt x="21479" y="62514"/>
                  </a:lnTo>
                  <a:lnTo>
                    <a:pt x="19989" y="61769"/>
                  </a:lnTo>
                  <a:lnTo>
                    <a:pt x="18562" y="60962"/>
                  </a:lnTo>
                  <a:lnTo>
                    <a:pt x="17134" y="60093"/>
                  </a:lnTo>
                  <a:lnTo>
                    <a:pt x="15830" y="59162"/>
                  </a:lnTo>
                  <a:lnTo>
                    <a:pt x="14527" y="58169"/>
                  </a:lnTo>
                  <a:lnTo>
                    <a:pt x="13285" y="57113"/>
                  </a:lnTo>
                  <a:lnTo>
                    <a:pt x="12168" y="55996"/>
                  </a:lnTo>
                  <a:lnTo>
                    <a:pt x="11050" y="54879"/>
                  </a:lnTo>
                  <a:lnTo>
                    <a:pt x="9995" y="53637"/>
                  </a:lnTo>
                  <a:lnTo>
                    <a:pt x="9001" y="52395"/>
                  </a:lnTo>
                  <a:lnTo>
                    <a:pt x="8070" y="51030"/>
                  </a:lnTo>
                  <a:lnTo>
                    <a:pt x="7201" y="49726"/>
                  </a:lnTo>
                  <a:lnTo>
                    <a:pt x="6394" y="48298"/>
                  </a:lnTo>
                  <a:lnTo>
                    <a:pt x="5649" y="46870"/>
                  </a:lnTo>
                  <a:lnTo>
                    <a:pt x="5028" y="45380"/>
                  </a:lnTo>
                  <a:lnTo>
                    <a:pt x="4408" y="43891"/>
                  </a:lnTo>
                  <a:lnTo>
                    <a:pt x="3849" y="42339"/>
                  </a:lnTo>
                  <a:lnTo>
                    <a:pt x="3414" y="40787"/>
                  </a:lnTo>
                  <a:lnTo>
                    <a:pt x="2980" y="39235"/>
                  </a:lnTo>
                  <a:lnTo>
                    <a:pt x="2669" y="37621"/>
                  </a:lnTo>
                  <a:lnTo>
                    <a:pt x="2421" y="36007"/>
                  </a:lnTo>
                  <a:lnTo>
                    <a:pt x="2235" y="34393"/>
                  </a:lnTo>
                  <a:lnTo>
                    <a:pt x="2111" y="32716"/>
                  </a:lnTo>
                  <a:lnTo>
                    <a:pt x="2111" y="31102"/>
                  </a:lnTo>
                  <a:lnTo>
                    <a:pt x="2111" y="29550"/>
                  </a:lnTo>
                  <a:lnTo>
                    <a:pt x="2235" y="28060"/>
                  </a:lnTo>
                  <a:lnTo>
                    <a:pt x="2359" y="26633"/>
                  </a:lnTo>
                  <a:lnTo>
                    <a:pt x="2607" y="25205"/>
                  </a:lnTo>
                  <a:lnTo>
                    <a:pt x="2856" y="23777"/>
                  </a:lnTo>
                  <a:lnTo>
                    <a:pt x="3228" y="22411"/>
                  </a:lnTo>
                  <a:lnTo>
                    <a:pt x="3601" y="21108"/>
                  </a:lnTo>
                  <a:lnTo>
                    <a:pt x="4035" y="19804"/>
                  </a:lnTo>
                  <a:lnTo>
                    <a:pt x="4594" y="18562"/>
                  </a:lnTo>
                  <a:lnTo>
                    <a:pt x="5153" y="17383"/>
                  </a:lnTo>
                  <a:lnTo>
                    <a:pt x="5773" y="16203"/>
                  </a:lnTo>
                  <a:lnTo>
                    <a:pt x="6394" y="15086"/>
                  </a:lnTo>
                  <a:lnTo>
                    <a:pt x="7139" y="14031"/>
                  </a:lnTo>
                  <a:lnTo>
                    <a:pt x="7884" y="12975"/>
                  </a:lnTo>
                  <a:lnTo>
                    <a:pt x="8691" y="12044"/>
                  </a:lnTo>
                  <a:lnTo>
                    <a:pt x="9560" y="11051"/>
                  </a:lnTo>
                  <a:lnTo>
                    <a:pt x="10429" y="10182"/>
                  </a:lnTo>
                  <a:lnTo>
                    <a:pt x="11360" y="9375"/>
                  </a:lnTo>
                  <a:lnTo>
                    <a:pt x="12354" y="8568"/>
                  </a:lnTo>
                  <a:lnTo>
                    <a:pt x="13347" y="7823"/>
                  </a:lnTo>
                  <a:lnTo>
                    <a:pt x="14402" y="7140"/>
                  </a:lnTo>
                  <a:lnTo>
                    <a:pt x="15520" y="6519"/>
                  </a:lnTo>
                  <a:lnTo>
                    <a:pt x="16637" y="5898"/>
                  </a:lnTo>
                  <a:lnTo>
                    <a:pt x="17755" y="5402"/>
                  </a:lnTo>
                  <a:lnTo>
                    <a:pt x="18996" y="4967"/>
                  </a:lnTo>
                  <a:lnTo>
                    <a:pt x="20176" y="4533"/>
                  </a:lnTo>
                  <a:lnTo>
                    <a:pt x="21417" y="4160"/>
                  </a:lnTo>
                  <a:lnTo>
                    <a:pt x="22721" y="3912"/>
                  </a:lnTo>
                  <a:lnTo>
                    <a:pt x="24025" y="3663"/>
                  </a:lnTo>
                  <a:lnTo>
                    <a:pt x="25390" y="3539"/>
                  </a:lnTo>
                  <a:lnTo>
                    <a:pt x="26694" y="3415"/>
                  </a:lnTo>
                  <a:lnTo>
                    <a:pt x="28122" y="3415"/>
                  </a:lnTo>
                  <a:lnTo>
                    <a:pt x="30108" y="3477"/>
                  </a:lnTo>
                  <a:lnTo>
                    <a:pt x="32033" y="3663"/>
                  </a:lnTo>
                  <a:lnTo>
                    <a:pt x="33771" y="3912"/>
                  </a:lnTo>
                  <a:lnTo>
                    <a:pt x="35447" y="4346"/>
                  </a:lnTo>
                  <a:lnTo>
                    <a:pt x="36999" y="4781"/>
                  </a:lnTo>
                  <a:lnTo>
                    <a:pt x="38489" y="5340"/>
                  </a:lnTo>
                  <a:lnTo>
                    <a:pt x="39855" y="5960"/>
                  </a:lnTo>
                  <a:lnTo>
                    <a:pt x="41096" y="6643"/>
                  </a:lnTo>
                  <a:lnTo>
                    <a:pt x="42276" y="7326"/>
                  </a:lnTo>
                  <a:lnTo>
                    <a:pt x="43331" y="8071"/>
                  </a:lnTo>
                  <a:lnTo>
                    <a:pt x="44324" y="8816"/>
                  </a:lnTo>
                  <a:lnTo>
                    <a:pt x="45256" y="9499"/>
                  </a:lnTo>
                  <a:lnTo>
                    <a:pt x="46870" y="10927"/>
                  </a:lnTo>
                  <a:lnTo>
                    <a:pt x="48173" y="12230"/>
                  </a:lnTo>
                  <a:lnTo>
                    <a:pt x="45876" y="15955"/>
                  </a:lnTo>
                  <a:lnTo>
                    <a:pt x="49167" y="15210"/>
                  </a:lnTo>
                  <a:lnTo>
                    <a:pt x="56927" y="7823"/>
                  </a:lnTo>
                  <a:lnTo>
                    <a:pt x="55126" y="6581"/>
                  </a:lnTo>
                  <a:lnTo>
                    <a:pt x="53947" y="5836"/>
                  </a:lnTo>
                  <a:lnTo>
                    <a:pt x="52581" y="5091"/>
                  </a:lnTo>
                  <a:lnTo>
                    <a:pt x="51029" y="4346"/>
                  </a:lnTo>
                  <a:lnTo>
                    <a:pt x="49167" y="3539"/>
                  </a:lnTo>
                  <a:lnTo>
                    <a:pt x="46994" y="2732"/>
                  </a:lnTo>
                  <a:lnTo>
                    <a:pt x="44511" y="1987"/>
                  </a:lnTo>
                  <a:lnTo>
                    <a:pt x="42835" y="1553"/>
                  </a:lnTo>
                  <a:lnTo>
                    <a:pt x="41158" y="1180"/>
                  </a:lnTo>
                  <a:lnTo>
                    <a:pt x="39358" y="808"/>
                  </a:lnTo>
                  <a:lnTo>
                    <a:pt x="37620" y="559"/>
                  </a:lnTo>
                  <a:lnTo>
                    <a:pt x="35758" y="311"/>
                  </a:lnTo>
                  <a:lnTo>
                    <a:pt x="33957" y="125"/>
                  </a:lnTo>
                  <a:lnTo>
                    <a:pt x="32033" y="63"/>
                  </a:lnTo>
                  <a:lnTo>
                    <a:pt x="30170"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8013824" y="4853348"/>
              <a:ext cx="945199" cy="2534612"/>
            </a:xfrm>
            <a:custGeom>
              <a:rect b="b" l="l" r="r" t="t"/>
              <a:pathLst>
                <a:path extrusionOk="0" h="66425" w="24771">
                  <a:moveTo>
                    <a:pt x="7078" y="0"/>
                  </a:moveTo>
                  <a:lnTo>
                    <a:pt x="1" y="3414"/>
                  </a:lnTo>
                  <a:lnTo>
                    <a:pt x="7202" y="3414"/>
                  </a:lnTo>
                  <a:lnTo>
                    <a:pt x="7202" y="58354"/>
                  </a:lnTo>
                  <a:lnTo>
                    <a:pt x="7202" y="61458"/>
                  </a:lnTo>
                  <a:lnTo>
                    <a:pt x="7202" y="62079"/>
                  </a:lnTo>
                  <a:lnTo>
                    <a:pt x="7140" y="62638"/>
                  </a:lnTo>
                  <a:lnTo>
                    <a:pt x="6954" y="63134"/>
                  </a:lnTo>
                  <a:lnTo>
                    <a:pt x="6768" y="63569"/>
                  </a:lnTo>
                  <a:lnTo>
                    <a:pt x="6395" y="64128"/>
                  </a:lnTo>
                  <a:lnTo>
                    <a:pt x="5961" y="64748"/>
                  </a:lnTo>
                  <a:lnTo>
                    <a:pt x="4657" y="66424"/>
                  </a:lnTo>
                  <a:lnTo>
                    <a:pt x="21294" y="66424"/>
                  </a:lnTo>
                  <a:lnTo>
                    <a:pt x="24771" y="64376"/>
                  </a:lnTo>
                  <a:lnTo>
                    <a:pt x="22349" y="64128"/>
                  </a:lnTo>
                  <a:lnTo>
                    <a:pt x="19990" y="63879"/>
                  </a:lnTo>
                  <a:lnTo>
                    <a:pt x="18935" y="63755"/>
                  </a:lnTo>
                  <a:lnTo>
                    <a:pt x="18066" y="63569"/>
                  </a:lnTo>
                  <a:lnTo>
                    <a:pt x="17756" y="63445"/>
                  </a:lnTo>
                  <a:lnTo>
                    <a:pt x="17445" y="63321"/>
                  </a:lnTo>
                  <a:lnTo>
                    <a:pt x="17135" y="63134"/>
                  </a:lnTo>
                  <a:lnTo>
                    <a:pt x="16949" y="62886"/>
                  </a:lnTo>
                  <a:lnTo>
                    <a:pt x="16762" y="62638"/>
                  </a:lnTo>
                  <a:lnTo>
                    <a:pt x="16576" y="62327"/>
                  </a:lnTo>
                  <a:lnTo>
                    <a:pt x="16452" y="62017"/>
                  </a:lnTo>
                  <a:lnTo>
                    <a:pt x="16390" y="61582"/>
                  </a:lnTo>
                  <a:lnTo>
                    <a:pt x="16266" y="60651"/>
                  </a:lnTo>
                  <a:lnTo>
                    <a:pt x="16204" y="59410"/>
                  </a:lnTo>
                  <a:lnTo>
                    <a:pt x="16204" y="58354"/>
                  </a:lnTo>
                  <a:lnTo>
                    <a:pt x="16204" y="6146"/>
                  </a:lnTo>
                  <a:lnTo>
                    <a:pt x="16266" y="5587"/>
                  </a:lnTo>
                  <a:lnTo>
                    <a:pt x="16452" y="4470"/>
                  </a:lnTo>
                  <a:lnTo>
                    <a:pt x="16700" y="3539"/>
                  </a:lnTo>
                  <a:lnTo>
                    <a:pt x="17011" y="2794"/>
                  </a:lnTo>
                  <a:lnTo>
                    <a:pt x="17445" y="2173"/>
                  </a:lnTo>
                  <a:lnTo>
                    <a:pt x="18004" y="1676"/>
                  </a:lnTo>
                  <a:lnTo>
                    <a:pt x="18687" y="1117"/>
                  </a:lnTo>
                  <a:lnTo>
                    <a:pt x="19494" y="621"/>
                  </a:lnTo>
                  <a:lnTo>
                    <a:pt x="20487" y="0"/>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8985008" y="5743946"/>
              <a:ext cx="1165483" cy="1712661"/>
            </a:xfrm>
            <a:custGeom>
              <a:rect b="b" l="l" r="r" t="t"/>
              <a:pathLst>
                <a:path extrusionOk="0" h="44884" w="30544">
                  <a:moveTo>
                    <a:pt x="18748" y="3105"/>
                  </a:moveTo>
                  <a:lnTo>
                    <a:pt x="19679" y="3167"/>
                  </a:lnTo>
                  <a:lnTo>
                    <a:pt x="20549" y="3291"/>
                  </a:lnTo>
                  <a:lnTo>
                    <a:pt x="21480" y="3539"/>
                  </a:lnTo>
                  <a:lnTo>
                    <a:pt x="22287" y="3788"/>
                  </a:lnTo>
                  <a:lnTo>
                    <a:pt x="23094" y="4222"/>
                  </a:lnTo>
                  <a:lnTo>
                    <a:pt x="23839" y="4657"/>
                  </a:lnTo>
                  <a:lnTo>
                    <a:pt x="24584" y="5153"/>
                  </a:lnTo>
                  <a:lnTo>
                    <a:pt x="25267" y="5712"/>
                  </a:lnTo>
                  <a:lnTo>
                    <a:pt x="25825" y="6271"/>
                  </a:lnTo>
                  <a:lnTo>
                    <a:pt x="26384" y="6954"/>
                  </a:lnTo>
                  <a:lnTo>
                    <a:pt x="26819" y="7574"/>
                  </a:lnTo>
                  <a:lnTo>
                    <a:pt x="27253" y="8257"/>
                  </a:lnTo>
                  <a:lnTo>
                    <a:pt x="27564" y="9002"/>
                  </a:lnTo>
                  <a:lnTo>
                    <a:pt x="27750" y="9685"/>
                  </a:lnTo>
                  <a:lnTo>
                    <a:pt x="27936" y="10430"/>
                  </a:lnTo>
                  <a:lnTo>
                    <a:pt x="27998" y="11113"/>
                  </a:lnTo>
                  <a:lnTo>
                    <a:pt x="27936" y="11547"/>
                  </a:lnTo>
                  <a:lnTo>
                    <a:pt x="27812" y="11982"/>
                  </a:lnTo>
                  <a:lnTo>
                    <a:pt x="27564" y="12292"/>
                  </a:lnTo>
                  <a:lnTo>
                    <a:pt x="27253" y="12603"/>
                  </a:lnTo>
                  <a:lnTo>
                    <a:pt x="26881" y="12913"/>
                  </a:lnTo>
                  <a:lnTo>
                    <a:pt x="26446" y="13161"/>
                  </a:lnTo>
                  <a:lnTo>
                    <a:pt x="25267" y="13658"/>
                  </a:lnTo>
                  <a:lnTo>
                    <a:pt x="8319" y="20983"/>
                  </a:lnTo>
                  <a:lnTo>
                    <a:pt x="8133" y="18500"/>
                  </a:lnTo>
                  <a:lnTo>
                    <a:pt x="8009" y="17259"/>
                  </a:lnTo>
                  <a:lnTo>
                    <a:pt x="8009" y="16079"/>
                  </a:lnTo>
                  <a:lnTo>
                    <a:pt x="8009" y="15148"/>
                  </a:lnTo>
                  <a:lnTo>
                    <a:pt x="8071" y="14279"/>
                  </a:lnTo>
                  <a:lnTo>
                    <a:pt x="8195" y="13410"/>
                  </a:lnTo>
                  <a:lnTo>
                    <a:pt x="8319" y="12603"/>
                  </a:lnTo>
                  <a:lnTo>
                    <a:pt x="8505" y="11858"/>
                  </a:lnTo>
                  <a:lnTo>
                    <a:pt x="8691" y="11113"/>
                  </a:lnTo>
                  <a:lnTo>
                    <a:pt x="8878" y="10430"/>
                  </a:lnTo>
                  <a:lnTo>
                    <a:pt x="9188" y="9809"/>
                  </a:lnTo>
                  <a:lnTo>
                    <a:pt x="9436" y="9188"/>
                  </a:lnTo>
                  <a:lnTo>
                    <a:pt x="9747" y="8568"/>
                  </a:lnTo>
                  <a:lnTo>
                    <a:pt x="10430" y="7512"/>
                  </a:lnTo>
                  <a:lnTo>
                    <a:pt x="11175" y="6581"/>
                  </a:lnTo>
                  <a:lnTo>
                    <a:pt x="11982" y="5774"/>
                  </a:lnTo>
                  <a:lnTo>
                    <a:pt x="12789" y="5091"/>
                  </a:lnTo>
                  <a:lnTo>
                    <a:pt x="13720" y="4532"/>
                  </a:lnTo>
                  <a:lnTo>
                    <a:pt x="14589" y="4098"/>
                  </a:lnTo>
                  <a:lnTo>
                    <a:pt x="15458" y="3725"/>
                  </a:lnTo>
                  <a:lnTo>
                    <a:pt x="16327" y="3415"/>
                  </a:lnTo>
                  <a:lnTo>
                    <a:pt x="17196" y="3229"/>
                  </a:lnTo>
                  <a:lnTo>
                    <a:pt x="18003" y="3105"/>
                  </a:lnTo>
                  <a:close/>
                  <a:moveTo>
                    <a:pt x="21356" y="1"/>
                  </a:moveTo>
                  <a:lnTo>
                    <a:pt x="20424" y="63"/>
                  </a:lnTo>
                  <a:lnTo>
                    <a:pt x="19493" y="125"/>
                  </a:lnTo>
                  <a:lnTo>
                    <a:pt x="18624" y="187"/>
                  </a:lnTo>
                  <a:lnTo>
                    <a:pt x="17693" y="373"/>
                  </a:lnTo>
                  <a:lnTo>
                    <a:pt x="16762" y="559"/>
                  </a:lnTo>
                  <a:lnTo>
                    <a:pt x="15831" y="746"/>
                  </a:lnTo>
                  <a:lnTo>
                    <a:pt x="14899" y="1056"/>
                  </a:lnTo>
                  <a:lnTo>
                    <a:pt x="13968" y="1366"/>
                  </a:lnTo>
                  <a:lnTo>
                    <a:pt x="13037" y="1677"/>
                  </a:lnTo>
                  <a:lnTo>
                    <a:pt x="12106" y="2111"/>
                  </a:lnTo>
                  <a:lnTo>
                    <a:pt x="11237" y="2546"/>
                  </a:lnTo>
                  <a:lnTo>
                    <a:pt x="10368" y="3043"/>
                  </a:lnTo>
                  <a:lnTo>
                    <a:pt x="9498" y="3539"/>
                  </a:lnTo>
                  <a:lnTo>
                    <a:pt x="8691" y="4098"/>
                  </a:lnTo>
                  <a:lnTo>
                    <a:pt x="7884" y="4719"/>
                  </a:lnTo>
                  <a:lnTo>
                    <a:pt x="7077" y="5339"/>
                  </a:lnTo>
                  <a:lnTo>
                    <a:pt x="6332" y="6084"/>
                  </a:lnTo>
                  <a:lnTo>
                    <a:pt x="5588" y="6767"/>
                  </a:lnTo>
                  <a:lnTo>
                    <a:pt x="4905" y="7574"/>
                  </a:lnTo>
                  <a:lnTo>
                    <a:pt x="4222" y="8381"/>
                  </a:lnTo>
                  <a:lnTo>
                    <a:pt x="3601" y="9250"/>
                  </a:lnTo>
                  <a:lnTo>
                    <a:pt x="2980" y="10182"/>
                  </a:lnTo>
                  <a:lnTo>
                    <a:pt x="2484" y="11113"/>
                  </a:lnTo>
                  <a:lnTo>
                    <a:pt x="1987" y="12106"/>
                  </a:lnTo>
                  <a:lnTo>
                    <a:pt x="1552" y="13099"/>
                  </a:lnTo>
                  <a:lnTo>
                    <a:pt x="1118" y="14217"/>
                  </a:lnTo>
                  <a:lnTo>
                    <a:pt x="807" y="15334"/>
                  </a:lnTo>
                  <a:lnTo>
                    <a:pt x="497" y="16452"/>
                  </a:lnTo>
                  <a:lnTo>
                    <a:pt x="311" y="17693"/>
                  </a:lnTo>
                  <a:lnTo>
                    <a:pt x="125" y="18935"/>
                  </a:lnTo>
                  <a:lnTo>
                    <a:pt x="0" y="20238"/>
                  </a:lnTo>
                  <a:lnTo>
                    <a:pt x="0" y="21542"/>
                  </a:lnTo>
                  <a:lnTo>
                    <a:pt x="0" y="22908"/>
                  </a:lnTo>
                  <a:lnTo>
                    <a:pt x="125" y="24211"/>
                  </a:lnTo>
                  <a:lnTo>
                    <a:pt x="311" y="25577"/>
                  </a:lnTo>
                  <a:lnTo>
                    <a:pt x="559" y="26943"/>
                  </a:lnTo>
                  <a:lnTo>
                    <a:pt x="870" y="28309"/>
                  </a:lnTo>
                  <a:lnTo>
                    <a:pt x="1242" y="29612"/>
                  </a:lnTo>
                  <a:lnTo>
                    <a:pt x="1739" y="30978"/>
                  </a:lnTo>
                  <a:lnTo>
                    <a:pt x="2235" y="32282"/>
                  </a:lnTo>
                  <a:lnTo>
                    <a:pt x="2856" y="33585"/>
                  </a:lnTo>
                  <a:lnTo>
                    <a:pt x="3601" y="34827"/>
                  </a:lnTo>
                  <a:lnTo>
                    <a:pt x="4346" y="36006"/>
                  </a:lnTo>
                  <a:lnTo>
                    <a:pt x="5215" y="37186"/>
                  </a:lnTo>
                  <a:lnTo>
                    <a:pt x="6146" y="38303"/>
                  </a:lnTo>
                  <a:lnTo>
                    <a:pt x="7202" y="39359"/>
                  </a:lnTo>
                  <a:lnTo>
                    <a:pt x="8319" y="40352"/>
                  </a:lnTo>
                  <a:lnTo>
                    <a:pt x="9498" y="41221"/>
                  </a:lnTo>
                  <a:lnTo>
                    <a:pt x="10368" y="41842"/>
                  </a:lnTo>
                  <a:lnTo>
                    <a:pt x="11299" y="42401"/>
                  </a:lnTo>
                  <a:lnTo>
                    <a:pt x="12168" y="42835"/>
                  </a:lnTo>
                  <a:lnTo>
                    <a:pt x="13037" y="43270"/>
                  </a:lnTo>
                  <a:lnTo>
                    <a:pt x="13906" y="43580"/>
                  </a:lnTo>
                  <a:lnTo>
                    <a:pt x="14713" y="43891"/>
                  </a:lnTo>
                  <a:lnTo>
                    <a:pt x="15582" y="44139"/>
                  </a:lnTo>
                  <a:lnTo>
                    <a:pt x="16389" y="44325"/>
                  </a:lnTo>
                  <a:lnTo>
                    <a:pt x="17941" y="44635"/>
                  </a:lnTo>
                  <a:lnTo>
                    <a:pt x="19369" y="44822"/>
                  </a:lnTo>
                  <a:lnTo>
                    <a:pt x="20735" y="44884"/>
                  </a:lnTo>
                  <a:lnTo>
                    <a:pt x="22908" y="44884"/>
                  </a:lnTo>
                  <a:lnTo>
                    <a:pt x="23963" y="44822"/>
                  </a:lnTo>
                  <a:lnTo>
                    <a:pt x="25018" y="44698"/>
                  </a:lnTo>
                  <a:lnTo>
                    <a:pt x="26136" y="44573"/>
                  </a:lnTo>
                  <a:lnTo>
                    <a:pt x="27191" y="44325"/>
                  </a:lnTo>
                  <a:lnTo>
                    <a:pt x="28308" y="44077"/>
                  </a:lnTo>
                  <a:lnTo>
                    <a:pt x="29426" y="43704"/>
                  </a:lnTo>
                  <a:lnTo>
                    <a:pt x="30543" y="43270"/>
                  </a:lnTo>
                  <a:lnTo>
                    <a:pt x="30543" y="39793"/>
                  </a:lnTo>
                  <a:lnTo>
                    <a:pt x="29115" y="39980"/>
                  </a:lnTo>
                  <a:lnTo>
                    <a:pt x="27564" y="40042"/>
                  </a:lnTo>
                  <a:lnTo>
                    <a:pt x="26756" y="39980"/>
                  </a:lnTo>
                  <a:lnTo>
                    <a:pt x="25949" y="39917"/>
                  </a:lnTo>
                  <a:lnTo>
                    <a:pt x="25142" y="39855"/>
                  </a:lnTo>
                  <a:lnTo>
                    <a:pt x="24335" y="39731"/>
                  </a:lnTo>
                  <a:lnTo>
                    <a:pt x="23528" y="39545"/>
                  </a:lnTo>
                  <a:lnTo>
                    <a:pt x="22721" y="39297"/>
                  </a:lnTo>
                  <a:lnTo>
                    <a:pt x="21976" y="39048"/>
                  </a:lnTo>
                  <a:lnTo>
                    <a:pt x="21169" y="38738"/>
                  </a:lnTo>
                  <a:lnTo>
                    <a:pt x="20424" y="38428"/>
                  </a:lnTo>
                  <a:lnTo>
                    <a:pt x="19679" y="38055"/>
                  </a:lnTo>
                  <a:lnTo>
                    <a:pt x="18935" y="37683"/>
                  </a:lnTo>
                  <a:lnTo>
                    <a:pt x="18252" y="37186"/>
                  </a:lnTo>
                  <a:lnTo>
                    <a:pt x="17507" y="36751"/>
                  </a:lnTo>
                  <a:lnTo>
                    <a:pt x="16824" y="36255"/>
                  </a:lnTo>
                  <a:lnTo>
                    <a:pt x="16203" y="35696"/>
                  </a:lnTo>
                  <a:lnTo>
                    <a:pt x="15520" y="35075"/>
                  </a:lnTo>
                  <a:lnTo>
                    <a:pt x="14899" y="34455"/>
                  </a:lnTo>
                  <a:lnTo>
                    <a:pt x="14279" y="33834"/>
                  </a:lnTo>
                  <a:lnTo>
                    <a:pt x="13720" y="33151"/>
                  </a:lnTo>
                  <a:lnTo>
                    <a:pt x="13161" y="32406"/>
                  </a:lnTo>
                  <a:lnTo>
                    <a:pt x="12602" y="31661"/>
                  </a:lnTo>
                  <a:lnTo>
                    <a:pt x="12106" y="30854"/>
                  </a:lnTo>
                  <a:lnTo>
                    <a:pt x="11609" y="30047"/>
                  </a:lnTo>
                  <a:lnTo>
                    <a:pt x="11113" y="29178"/>
                  </a:lnTo>
                  <a:lnTo>
                    <a:pt x="10678" y="28309"/>
                  </a:lnTo>
                  <a:lnTo>
                    <a:pt x="10243" y="27378"/>
                  </a:lnTo>
                  <a:lnTo>
                    <a:pt x="9871" y="26446"/>
                  </a:lnTo>
                  <a:lnTo>
                    <a:pt x="9498" y="25453"/>
                  </a:lnTo>
                  <a:lnTo>
                    <a:pt x="9188" y="24460"/>
                  </a:lnTo>
                  <a:lnTo>
                    <a:pt x="8878" y="23467"/>
                  </a:lnTo>
                  <a:lnTo>
                    <a:pt x="8629" y="22349"/>
                  </a:lnTo>
                  <a:lnTo>
                    <a:pt x="8381" y="21294"/>
                  </a:lnTo>
                  <a:lnTo>
                    <a:pt x="15582" y="20735"/>
                  </a:lnTo>
                  <a:lnTo>
                    <a:pt x="30543" y="14651"/>
                  </a:lnTo>
                  <a:lnTo>
                    <a:pt x="30543" y="2360"/>
                  </a:lnTo>
                  <a:lnTo>
                    <a:pt x="29488" y="1801"/>
                  </a:lnTo>
                  <a:lnTo>
                    <a:pt x="28371" y="1304"/>
                  </a:lnTo>
                  <a:lnTo>
                    <a:pt x="27253" y="932"/>
                  </a:lnTo>
                  <a:lnTo>
                    <a:pt x="26136" y="621"/>
                  </a:lnTo>
                  <a:lnTo>
                    <a:pt x="24956" y="311"/>
                  </a:lnTo>
                  <a:lnTo>
                    <a:pt x="23715" y="187"/>
                  </a:lnTo>
                  <a:lnTo>
                    <a:pt x="22535" y="63"/>
                  </a:lnTo>
                  <a:lnTo>
                    <a:pt x="21356" y="1"/>
                  </a:lnTo>
                  <a:close/>
                </a:path>
              </a:pathLst>
            </a:custGeom>
            <a:solidFill>
              <a:srgbClr val="FFFFFF">
                <a:alpha val="14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p:nvPr/>
        </p:nvSpPr>
        <p:spPr>
          <a:xfrm>
            <a:off x="5788152" y="4800600"/>
            <a:ext cx="2895600" cy="273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700" u="none" cap="none" strike="noStrike">
                <a:solidFill>
                  <a:schemeClr val="lt1"/>
                </a:solidFill>
                <a:latin typeface="Arial"/>
                <a:ea typeface="Arial"/>
                <a:cs typeface="Arial"/>
                <a:sym typeface="Arial"/>
              </a:rPr>
              <a:t>Google Confidential and Proprietary</a:t>
            </a:r>
            <a:endParaRPr b="0" i="0" sz="7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
    <p:spTree>
      <p:nvGrpSpPr>
        <p:cNvPr id="165" name="Shape 16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Cover Slide" showMasterSp="0">
  <p:cSld name="Title Slide_1_1_1_1">
    <p:bg>
      <p:bgPr>
        <a:solidFill>
          <a:srgbClr val="FFFFFF"/>
        </a:solidFill>
      </p:bgPr>
    </p:bg>
    <p:spTree>
      <p:nvGrpSpPr>
        <p:cNvPr id="166" name="Shape 166"/>
        <p:cNvGrpSpPr/>
        <p:nvPr/>
      </p:nvGrpSpPr>
      <p:grpSpPr>
        <a:xfrm>
          <a:off x="0" y="0"/>
          <a:ext cx="0" cy="0"/>
          <a:chOff x="0" y="0"/>
          <a:chExt cx="0" cy="0"/>
        </a:xfrm>
      </p:grpSpPr>
      <p:sp>
        <p:nvSpPr>
          <p:cNvPr id="167" name="Google Shape;167;p25"/>
          <p:cNvSpPr/>
          <p:nvPr/>
        </p:nvSpPr>
        <p:spPr>
          <a:xfrm>
            <a:off x="-62" y="0"/>
            <a:ext cx="9144000" cy="5143500"/>
          </a:xfrm>
          <a:prstGeom prst="rect">
            <a:avLst/>
          </a:prstGeom>
          <a:solidFill>
            <a:srgbClr val="434343"/>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rPr lang="en" sz="900"/>
              <a:t>       </a:t>
            </a:r>
            <a:endParaRPr sz="900"/>
          </a:p>
        </p:txBody>
      </p:sp>
      <p:pic>
        <p:nvPicPr>
          <p:cNvPr descr="google-favicon-logo.png" id="168" name="Google Shape;168;p25"/>
          <p:cNvPicPr preferRelativeResize="0"/>
          <p:nvPr/>
        </p:nvPicPr>
        <p:blipFill>
          <a:blip r:embed="rId2">
            <a:alphaModFix/>
          </a:blip>
          <a:stretch>
            <a:fillRect/>
          </a:stretch>
        </p:blipFill>
        <p:spPr>
          <a:xfrm>
            <a:off x="1322578" y="1875766"/>
            <a:ext cx="1265687" cy="1265687"/>
          </a:xfrm>
          <a:prstGeom prst="rect">
            <a:avLst/>
          </a:prstGeom>
          <a:noFill/>
          <a:ln>
            <a:noFill/>
          </a:ln>
        </p:spPr>
      </p:pic>
      <p:sp>
        <p:nvSpPr>
          <p:cNvPr id="169" name="Google Shape;169;p25"/>
          <p:cNvSpPr txBox="1"/>
          <p:nvPr>
            <p:ph idx="1" type="subTitle"/>
          </p:nvPr>
        </p:nvSpPr>
        <p:spPr>
          <a:xfrm>
            <a:off x="3266422" y="2768984"/>
            <a:ext cx="4042200" cy="922200"/>
          </a:xfrm>
          <a:prstGeom prst="rect">
            <a:avLst/>
          </a:prstGeom>
        </p:spPr>
        <p:txBody>
          <a:bodyPr anchorCtr="0" anchor="t" bIns="57150" lIns="57150" spcFirstLastPara="1" rIns="57150" wrap="square" tIns="57150">
            <a:noAutofit/>
          </a:bodyPr>
          <a:lstStyle>
            <a:lvl1pPr lvl="0" rtl="0">
              <a:spcBef>
                <a:spcPts val="0"/>
              </a:spcBef>
              <a:spcAft>
                <a:spcPts val="0"/>
              </a:spcAft>
              <a:buNone/>
              <a:defRPr sz="1100">
                <a:solidFill>
                  <a:srgbClr val="999999"/>
                </a:solidFill>
                <a:latin typeface="Google Sans Medium"/>
                <a:ea typeface="Google Sans Medium"/>
                <a:cs typeface="Google Sans Medium"/>
                <a:sym typeface="Google Sans Medium"/>
              </a:defRPr>
            </a:lvl1pPr>
            <a:lvl2pPr lvl="1" rtl="0">
              <a:spcBef>
                <a:spcPts val="1600"/>
              </a:spcBef>
              <a:spcAft>
                <a:spcPts val="0"/>
              </a:spcAft>
              <a:buNone/>
              <a:defRPr sz="1100">
                <a:solidFill>
                  <a:srgbClr val="999999"/>
                </a:solidFill>
                <a:latin typeface="Google Sans Medium"/>
                <a:ea typeface="Google Sans Medium"/>
                <a:cs typeface="Google Sans Medium"/>
                <a:sym typeface="Google Sans Medium"/>
              </a:defRPr>
            </a:lvl2pPr>
            <a:lvl3pPr lvl="2" rtl="0">
              <a:spcBef>
                <a:spcPts val="1600"/>
              </a:spcBef>
              <a:spcAft>
                <a:spcPts val="0"/>
              </a:spcAft>
              <a:buNone/>
              <a:defRPr sz="1100">
                <a:solidFill>
                  <a:srgbClr val="999999"/>
                </a:solidFill>
                <a:latin typeface="Google Sans Medium"/>
                <a:ea typeface="Google Sans Medium"/>
                <a:cs typeface="Google Sans Medium"/>
                <a:sym typeface="Google Sans Medium"/>
              </a:defRPr>
            </a:lvl3pPr>
            <a:lvl4pPr lvl="3" rtl="0">
              <a:spcBef>
                <a:spcPts val="1600"/>
              </a:spcBef>
              <a:spcAft>
                <a:spcPts val="0"/>
              </a:spcAft>
              <a:buNone/>
              <a:defRPr sz="1100">
                <a:solidFill>
                  <a:srgbClr val="999999"/>
                </a:solidFill>
                <a:latin typeface="Google Sans Medium"/>
                <a:ea typeface="Google Sans Medium"/>
                <a:cs typeface="Google Sans Medium"/>
                <a:sym typeface="Google Sans Medium"/>
              </a:defRPr>
            </a:lvl4pPr>
            <a:lvl5pPr lvl="4" rtl="0">
              <a:spcBef>
                <a:spcPts val="1600"/>
              </a:spcBef>
              <a:spcAft>
                <a:spcPts val="0"/>
              </a:spcAft>
              <a:buNone/>
              <a:defRPr sz="1100">
                <a:solidFill>
                  <a:srgbClr val="999999"/>
                </a:solidFill>
                <a:latin typeface="Google Sans Medium"/>
                <a:ea typeface="Google Sans Medium"/>
                <a:cs typeface="Google Sans Medium"/>
                <a:sym typeface="Google Sans Medium"/>
              </a:defRPr>
            </a:lvl5pPr>
            <a:lvl6pPr lvl="5" rtl="0">
              <a:spcBef>
                <a:spcPts val="1600"/>
              </a:spcBef>
              <a:spcAft>
                <a:spcPts val="0"/>
              </a:spcAft>
              <a:buNone/>
              <a:defRPr sz="1100">
                <a:solidFill>
                  <a:srgbClr val="999999"/>
                </a:solidFill>
                <a:latin typeface="Google Sans Medium"/>
                <a:ea typeface="Google Sans Medium"/>
                <a:cs typeface="Google Sans Medium"/>
                <a:sym typeface="Google Sans Medium"/>
              </a:defRPr>
            </a:lvl6pPr>
            <a:lvl7pPr lvl="6" rtl="0">
              <a:spcBef>
                <a:spcPts val="1600"/>
              </a:spcBef>
              <a:spcAft>
                <a:spcPts val="0"/>
              </a:spcAft>
              <a:buNone/>
              <a:defRPr sz="1100">
                <a:solidFill>
                  <a:srgbClr val="999999"/>
                </a:solidFill>
                <a:latin typeface="Google Sans Medium"/>
                <a:ea typeface="Google Sans Medium"/>
                <a:cs typeface="Google Sans Medium"/>
                <a:sym typeface="Google Sans Medium"/>
              </a:defRPr>
            </a:lvl7pPr>
            <a:lvl8pPr lvl="7" rtl="0">
              <a:spcBef>
                <a:spcPts val="1600"/>
              </a:spcBef>
              <a:spcAft>
                <a:spcPts val="0"/>
              </a:spcAft>
              <a:buNone/>
              <a:defRPr sz="1100">
                <a:solidFill>
                  <a:srgbClr val="999999"/>
                </a:solidFill>
                <a:latin typeface="Google Sans Medium"/>
                <a:ea typeface="Google Sans Medium"/>
                <a:cs typeface="Google Sans Medium"/>
                <a:sym typeface="Google Sans Medium"/>
              </a:defRPr>
            </a:lvl8pPr>
            <a:lvl9pPr lvl="8" rtl="0">
              <a:spcBef>
                <a:spcPts val="1600"/>
              </a:spcBef>
              <a:spcAft>
                <a:spcPts val="1600"/>
              </a:spcAft>
              <a:buNone/>
              <a:defRPr sz="1100">
                <a:solidFill>
                  <a:srgbClr val="999999"/>
                </a:solidFill>
                <a:latin typeface="Google Sans Medium"/>
                <a:ea typeface="Google Sans Medium"/>
                <a:cs typeface="Google Sans Medium"/>
                <a:sym typeface="Google Sans Medium"/>
              </a:defRPr>
            </a:lvl9pPr>
          </a:lstStyle>
          <a:p/>
        </p:txBody>
      </p:sp>
      <p:sp>
        <p:nvSpPr>
          <p:cNvPr id="170" name="Google Shape;170;p25"/>
          <p:cNvSpPr txBox="1"/>
          <p:nvPr>
            <p:ph type="title"/>
          </p:nvPr>
        </p:nvSpPr>
        <p:spPr>
          <a:xfrm>
            <a:off x="3263375" y="1909563"/>
            <a:ext cx="4042200" cy="859500"/>
          </a:xfrm>
          <a:prstGeom prst="rect">
            <a:avLst/>
          </a:prstGeom>
        </p:spPr>
        <p:txBody>
          <a:bodyPr anchorCtr="0" anchor="t" bIns="57150" lIns="57150" spcFirstLastPara="1" rIns="57150" wrap="square" tIns="57150">
            <a:noAutofit/>
          </a:bodyPr>
          <a:lstStyle>
            <a:lvl1pPr lvl="0" rtl="0">
              <a:spcBef>
                <a:spcPts val="0"/>
              </a:spcBef>
              <a:spcAft>
                <a:spcPts val="0"/>
              </a:spcAft>
              <a:buNone/>
              <a:defRPr sz="2300">
                <a:solidFill>
                  <a:srgbClr val="FFFFFF"/>
                </a:solidFill>
                <a:latin typeface="Google Sans Medium"/>
                <a:ea typeface="Google Sans Medium"/>
                <a:cs typeface="Google Sans Medium"/>
                <a:sym typeface="Google Sans Medium"/>
              </a:defRPr>
            </a:lvl1pPr>
            <a:lvl2pPr lvl="1" rtl="0">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rtl="0">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rtl="0">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rtl="0">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rtl="0">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rtl="0">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rtl="0">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rtl="0">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171" name="Google Shape;171;p25"/>
          <p:cNvSpPr txBox="1"/>
          <p:nvPr/>
        </p:nvSpPr>
        <p:spPr>
          <a:xfrm>
            <a:off x="6588202" y="4830509"/>
            <a:ext cx="1782600" cy="151200"/>
          </a:xfrm>
          <a:prstGeom prst="rect">
            <a:avLst/>
          </a:prstGeom>
          <a:noFill/>
          <a:ln>
            <a:noFill/>
          </a:ln>
        </p:spPr>
        <p:txBody>
          <a:bodyPr anchorCtr="0" anchor="t" bIns="57150" lIns="57150" spcFirstLastPara="1" rIns="57150" wrap="square" tIns="57150">
            <a:noAutofit/>
          </a:bodyPr>
          <a:lstStyle/>
          <a:p>
            <a:pPr indent="0" lvl="0" marL="0" rtl="0" algn="r">
              <a:lnSpc>
                <a:spcPct val="140000"/>
              </a:lnSpc>
              <a:spcBef>
                <a:spcPts val="0"/>
              </a:spcBef>
              <a:spcAft>
                <a:spcPts val="0"/>
              </a:spcAft>
              <a:buClr>
                <a:srgbClr val="000000"/>
              </a:buClr>
              <a:buSzPts val="700"/>
              <a:buFont typeface="Arial"/>
              <a:buNone/>
            </a:pPr>
            <a:r>
              <a:rPr lang="en" sz="500">
                <a:solidFill>
                  <a:srgbClr val="B7B7B7"/>
                </a:solidFill>
                <a:latin typeface="Google Sans"/>
                <a:ea typeface="Google Sans"/>
                <a:cs typeface="Google Sans"/>
                <a:sym typeface="Google Sans"/>
              </a:rPr>
              <a:t>2018  |  Confidential and Proprietary</a:t>
            </a:r>
            <a:endParaRPr sz="500">
              <a:solidFill>
                <a:srgbClr val="B7B7B7"/>
              </a:solidFill>
              <a:latin typeface="Google Sans"/>
              <a:ea typeface="Google Sans"/>
              <a:cs typeface="Google Sans"/>
              <a:sym typeface="Google Sans"/>
            </a:endParaRPr>
          </a:p>
        </p:txBody>
      </p:sp>
      <p:pic>
        <p:nvPicPr>
          <p:cNvPr id="172" name="Google Shape;172;p25"/>
          <p:cNvPicPr preferRelativeResize="0"/>
          <p:nvPr/>
        </p:nvPicPr>
        <p:blipFill>
          <a:blip r:embed="rId3">
            <a:alphaModFix/>
          </a:blip>
          <a:stretch>
            <a:fillRect/>
          </a:stretch>
        </p:blipFill>
        <p:spPr>
          <a:xfrm>
            <a:off x="8370953" y="4875625"/>
            <a:ext cx="308336" cy="111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Chapter Divider" showMasterSp="0">
  <p:cSld name="Title Slide_1_1_1_2">
    <p:bg>
      <p:bgPr>
        <a:solidFill>
          <a:srgbClr val="FFFFFF"/>
        </a:solidFill>
      </p:bgPr>
    </p:bg>
    <p:spTree>
      <p:nvGrpSpPr>
        <p:cNvPr id="173" name="Shape 173"/>
        <p:cNvGrpSpPr/>
        <p:nvPr/>
      </p:nvGrpSpPr>
      <p:grpSpPr>
        <a:xfrm>
          <a:off x="0" y="0"/>
          <a:ext cx="0" cy="0"/>
          <a:chOff x="0" y="0"/>
          <a:chExt cx="0" cy="0"/>
        </a:xfrm>
      </p:grpSpPr>
      <p:sp>
        <p:nvSpPr>
          <p:cNvPr id="174" name="Google Shape;174;p26"/>
          <p:cNvSpPr/>
          <p:nvPr/>
        </p:nvSpPr>
        <p:spPr>
          <a:xfrm>
            <a:off x="-62" y="0"/>
            <a:ext cx="9144000" cy="5143500"/>
          </a:xfrm>
          <a:prstGeom prst="rect">
            <a:avLst/>
          </a:prstGeom>
          <a:solidFill>
            <a:srgbClr val="434343"/>
          </a:solidFill>
          <a:ln>
            <a:noFill/>
          </a:ln>
        </p:spPr>
        <p:txBody>
          <a:bodyPr anchorCtr="0" anchor="ctr" bIns="57150" lIns="57150" spcFirstLastPara="1" rIns="57150" wrap="square" tIns="57150">
            <a:noAutofit/>
          </a:bodyPr>
          <a:lstStyle/>
          <a:p>
            <a:pPr indent="0" lvl="0" marL="0" rtl="0" algn="l">
              <a:spcBef>
                <a:spcPts val="0"/>
              </a:spcBef>
              <a:spcAft>
                <a:spcPts val="0"/>
              </a:spcAft>
              <a:buClr>
                <a:srgbClr val="000000"/>
              </a:buClr>
              <a:buSzPts val="700"/>
              <a:buFont typeface="Arial"/>
              <a:buNone/>
            </a:pPr>
            <a:r>
              <a:t/>
            </a:r>
            <a:endParaRPr sz="900"/>
          </a:p>
        </p:txBody>
      </p:sp>
      <p:sp>
        <p:nvSpPr>
          <p:cNvPr id="175" name="Google Shape;175;p26"/>
          <p:cNvSpPr txBox="1"/>
          <p:nvPr>
            <p:ph type="title"/>
          </p:nvPr>
        </p:nvSpPr>
        <p:spPr>
          <a:xfrm>
            <a:off x="524346" y="1762823"/>
            <a:ext cx="8222700" cy="492300"/>
          </a:xfrm>
          <a:prstGeom prst="rect">
            <a:avLst/>
          </a:prstGeom>
        </p:spPr>
        <p:txBody>
          <a:bodyPr anchorCtr="0" anchor="t" bIns="57150" lIns="57150" spcFirstLastPara="1" rIns="57150" wrap="square" tIns="57150">
            <a:noAutofit/>
          </a:bodyPr>
          <a:lstStyle>
            <a:lvl1pPr lvl="0" rtl="0">
              <a:spcBef>
                <a:spcPts val="0"/>
              </a:spcBef>
              <a:spcAft>
                <a:spcPts val="0"/>
              </a:spcAft>
              <a:buNone/>
              <a:defRPr sz="2300">
                <a:solidFill>
                  <a:srgbClr val="FFFFFF"/>
                </a:solidFill>
                <a:latin typeface="Google Sans Medium"/>
                <a:ea typeface="Google Sans Medium"/>
                <a:cs typeface="Google Sans Medium"/>
                <a:sym typeface="Google Sans Medium"/>
              </a:defRPr>
            </a:lvl1pPr>
            <a:lvl2pPr lvl="1" rtl="0">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rtl="0">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rtl="0">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rtl="0">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rtl="0">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rtl="0">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rtl="0">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rtl="0">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176" name="Google Shape;176;p26"/>
          <p:cNvSpPr/>
          <p:nvPr/>
        </p:nvSpPr>
        <p:spPr>
          <a:xfrm>
            <a:off x="0" y="1410938"/>
            <a:ext cx="78300" cy="1528800"/>
          </a:xfrm>
          <a:prstGeom prst="rect">
            <a:avLst/>
          </a:prstGeom>
          <a:solidFill>
            <a:schemeClr val="dk1"/>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sz="900"/>
          </a:p>
        </p:txBody>
      </p:sp>
      <p:sp>
        <p:nvSpPr>
          <p:cNvPr id="177" name="Google Shape;177;p26"/>
          <p:cNvSpPr txBox="1"/>
          <p:nvPr>
            <p:ph idx="1" type="subTitle"/>
          </p:nvPr>
        </p:nvSpPr>
        <p:spPr>
          <a:xfrm>
            <a:off x="533172" y="2184248"/>
            <a:ext cx="3618900" cy="379500"/>
          </a:xfrm>
          <a:prstGeom prst="rect">
            <a:avLst/>
          </a:prstGeom>
        </p:spPr>
        <p:txBody>
          <a:bodyPr anchorCtr="0" anchor="t" bIns="57150" lIns="57150" spcFirstLastPara="1" rIns="57150" wrap="square" tIns="57150">
            <a:noAutofit/>
          </a:bodyPr>
          <a:lstStyle>
            <a:lvl1pPr lvl="0" rtl="0">
              <a:spcBef>
                <a:spcPts val="0"/>
              </a:spcBef>
              <a:spcAft>
                <a:spcPts val="0"/>
              </a:spcAft>
              <a:buNone/>
              <a:defRPr sz="1100">
                <a:solidFill>
                  <a:srgbClr val="999999"/>
                </a:solidFill>
                <a:latin typeface="Google Sans Medium"/>
                <a:ea typeface="Google Sans Medium"/>
                <a:cs typeface="Google Sans Medium"/>
                <a:sym typeface="Google Sans Medium"/>
              </a:defRPr>
            </a:lvl1pPr>
            <a:lvl2pPr lvl="1" rtl="0">
              <a:spcBef>
                <a:spcPts val="1600"/>
              </a:spcBef>
              <a:spcAft>
                <a:spcPts val="0"/>
              </a:spcAft>
              <a:buNone/>
              <a:defRPr sz="1100">
                <a:solidFill>
                  <a:srgbClr val="999999"/>
                </a:solidFill>
                <a:latin typeface="Google Sans Medium"/>
                <a:ea typeface="Google Sans Medium"/>
                <a:cs typeface="Google Sans Medium"/>
                <a:sym typeface="Google Sans Medium"/>
              </a:defRPr>
            </a:lvl2pPr>
            <a:lvl3pPr lvl="2" rtl="0">
              <a:spcBef>
                <a:spcPts val="1600"/>
              </a:spcBef>
              <a:spcAft>
                <a:spcPts val="0"/>
              </a:spcAft>
              <a:buNone/>
              <a:defRPr sz="1100">
                <a:solidFill>
                  <a:srgbClr val="999999"/>
                </a:solidFill>
                <a:latin typeface="Google Sans Medium"/>
                <a:ea typeface="Google Sans Medium"/>
                <a:cs typeface="Google Sans Medium"/>
                <a:sym typeface="Google Sans Medium"/>
              </a:defRPr>
            </a:lvl3pPr>
            <a:lvl4pPr lvl="3" rtl="0">
              <a:spcBef>
                <a:spcPts val="1600"/>
              </a:spcBef>
              <a:spcAft>
                <a:spcPts val="0"/>
              </a:spcAft>
              <a:buNone/>
              <a:defRPr sz="1100">
                <a:solidFill>
                  <a:srgbClr val="999999"/>
                </a:solidFill>
                <a:latin typeface="Google Sans Medium"/>
                <a:ea typeface="Google Sans Medium"/>
                <a:cs typeface="Google Sans Medium"/>
                <a:sym typeface="Google Sans Medium"/>
              </a:defRPr>
            </a:lvl4pPr>
            <a:lvl5pPr lvl="4" rtl="0">
              <a:spcBef>
                <a:spcPts val="1600"/>
              </a:spcBef>
              <a:spcAft>
                <a:spcPts val="0"/>
              </a:spcAft>
              <a:buNone/>
              <a:defRPr sz="1100">
                <a:solidFill>
                  <a:srgbClr val="999999"/>
                </a:solidFill>
                <a:latin typeface="Google Sans Medium"/>
                <a:ea typeface="Google Sans Medium"/>
                <a:cs typeface="Google Sans Medium"/>
                <a:sym typeface="Google Sans Medium"/>
              </a:defRPr>
            </a:lvl5pPr>
            <a:lvl6pPr lvl="5" rtl="0">
              <a:spcBef>
                <a:spcPts val="1600"/>
              </a:spcBef>
              <a:spcAft>
                <a:spcPts val="0"/>
              </a:spcAft>
              <a:buNone/>
              <a:defRPr sz="1100">
                <a:solidFill>
                  <a:srgbClr val="999999"/>
                </a:solidFill>
                <a:latin typeface="Google Sans Medium"/>
                <a:ea typeface="Google Sans Medium"/>
                <a:cs typeface="Google Sans Medium"/>
                <a:sym typeface="Google Sans Medium"/>
              </a:defRPr>
            </a:lvl6pPr>
            <a:lvl7pPr lvl="6" rtl="0">
              <a:spcBef>
                <a:spcPts val="1600"/>
              </a:spcBef>
              <a:spcAft>
                <a:spcPts val="0"/>
              </a:spcAft>
              <a:buNone/>
              <a:defRPr sz="1100">
                <a:solidFill>
                  <a:srgbClr val="999999"/>
                </a:solidFill>
                <a:latin typeface="Google Sans Medium"/>
                <a:ea typeface="Google Sans Medium"/>
                <a:cs typeface="Google Sans Medium"/>
                <a:sym typeface="Google Sans Medium"/>
              </a:defRPr>
            </a:lvl7pPr>
            <a:lvl8pPr lvl="7" rtl="0">
              <a:spcBef>
                <a:spcPts val="1600"/>
              </a:spcBef>
              <a:spcAft>
                <a:spcPts val="0"/>
              </a:spcAft>
              <a:buNone/>
              <a:defRPr sz="1100">
                <a:solidFill>
                  <a:srgbClr val="999999"/>
                </a:solidFill>
                <a:latin typeface="Google Sans Medium"/>
                <a:ea typeface="Google Sans Medium"/>
                <a:cs typeface="Google Sans Medium"/>
                <a:sym typeface="Google Sans Medium"/>
              </a:defRPr>
            </a:lvl8pPr>
            <a:lvl9pPr lvl="8" rtl="0">
              <a:spcBef>
                <a:spcPts val="1600"/>
              </a:spcBef>
              <a:spcAft>
                <a:spcPts val="1600"/>
              </a:spcAft>
              <a:buNone/>
              <a:defRPr sz="1100">
                <a:solidFill>
                  <a:srgbClr val="999999"/>
                </a:solidFill>
                <a:latin typeface="Google Sans Medium"/>
                <a:ea typeface="Google Sans Medium"/>
                <a:cs typeface="Google Sans Medium"/>
                <a:sym typeface="Google Sans Medium"/>
              </a:defRPr>
            </a:lvl9pPr>
          </a:lstStyle>
          <a:p/>
        </p:txBody>
      </p:sp>
      <p:sp>
        <p:nvSpPr>
          <p:cNvPr id="178" name="Google Shape;178;p26"/>
          <p:cNvSpPr txBox="1"/>
          <p:nvPr/>
        </p:nvSpPr>
        <p:spPr>
          <a:xfrm>
            <a:off x="6588202" y="4830509"/>
            <a:ext cx="1782600" cy="151200"/>
          </a:xfrm>
          <a:prstGeom prst="rect">
            <a:avLst/>
          </a:prstGeom>
          <a:noFill/>
          <a:ln>
            <a:noFill/>
          </a:ln>
        </p:spPr>
        <p:txBody>
          <a:bodyPr anchorCtr="0" anchor="t" bIns="57150" lIns="57150" spcFirstLastPara="1" rIns="57150" wrap="square" tIns="57150">
            <a:noAutofit/>
          </a:bodyPr>
          <a:lstStyle/>
          <a:p>
            <a:pPr indent="0" lvl="0" marL="0" rtl="0" algn="r">
              <a:lnSpc>
                <a:spcPct val="140000"/>
              </a:lnSpc>
              <a:spcBef>
                <a:spcPts val="0"/>
              </a:spcBef>
              <a:spcAft>
                <a:spcPts val="0"/>
              </a:spcAft>
              <a:buClr>
                <a:srgbClr val="000000"/>
              </a:buClr>
              <a:buSzPts val="700"/>
              <a:buFont typeface="Arial"/>
              <a:buNone/>
            </a:pPr>
            <a:r>
              <a:rPr lang="en" sz="500">
                <a:solidFill>
                  <a:srgbClr val="B7B7B7"/>
                </a:solidFill>
                <a:latin typeface="Google Sans"/>
                <a:ea typeface="Google Sans"/>
                <a:cs typeface="Google Sans"/>
                <a:sym typeface="Google Sans"/>
              </a:rPr>
              <a:t>2018  |  Confidential and Proprietary</a:t>
            </a:r>
            <a:endParaRPr sz="500">
              <a:solidFill>
                <a:srgbClr val="B7B7B7"/>
              </a:solidFill>
              <a:latin typeface="Google Sans"/>
              <a:ea typeface="Google Sans"/>
              <a:cs typeface="Google Sans"/>
              <a:sym typeface="Google Sans"/>
            </a:endParaRPr>
          </a:p>
        </p:txBody>
      </p:sp>
      <p:pic>
        <p:nvPicPr>
          <p:cNvPr id="179" name="Google Shape;179;p26"/>
          <p:cNvPicPr preferRelativeResize="0"/>
          <p:nvPr/>
        </p:nvPicPr>
        <p:blipFill>
          <a:blip r:embed="rId2">
            <a:alphaModFix/>
          </a:blip>
          <a:stretch>
            <a:fillRect/>
          </a:stretch>
        </p:blipFill>
        <p:spPr>
          <a:xfrm>
            <a:off x="8370953" y="4875625"/>
            <a:ext cx="308336" cy="111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Headline" showMasterSp="0">
  <p:cSld name="Title Slide_1">
    <p:bg>
      <p:bgPr>
        <a:solidFill>
          <a:srgbClr val="FFFFFF"/>
        </a:solid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a:off x="374063" y="372219"/>
            <a:ext cx="8222700" cy="492300"/>
          </a:xfrm>
          <a:prstGeom prst="rect">
            <a:avLst/>
          </a:prstGeom>
        </p:spPr>
        <p:txBody>
          <a:bodyPr anchorCtr="0" anchor="t" bIns="57150" lIns="57150" spcFirstLastPara="1" rIns="57150" wrap="square" tIns="57150">
            <a:noAutofit/>
          </a:bodyPr>
          <a:lstStyle>
            <a:lvl1pPr lvl="0" rtl="0">
              <a:spcBef>
                <a:spcPts val="0"/>
              </a:spcBef>
              <a:spcAft>
                <a:spcPts val="0"/>
              </a:spcAft>
              <a:buNone/>
              <a:defRPr b="1" sz="2300">
                <a:solidFill>
                  <a:srgbClr val="666666"/>
                </a:solidFill>
                <a:latin typeface="Google Sans"/>
                <a:ea typeface="Google Sans"/>
                <a:cs typeface="Google Sans"/>
                <a:sym typeface="Google Sans"/>
              </a:defRPr>
            </a:lvl1pPr>
            <a:lvl2pPr lvl="1" rtl="0">
              <a:spcBef>
                <a:spcPts val="0"/>
              </a:spcBef>
              <a:spcAft>
                <a:spcPts val="0"/>
              </a:spcAft>
              <a:buNone/>
              <a:defRPr sz="2300">
                <a:solidFill>
                  <a:srgbClr val="666666"/>
                </a:solidFill>
                <a:latin typeface="Google Sans Medium"/>
                <a:ea typeface="Google Sans Medium"/>
                <a:cs typeface="Google Sans Medium"/>
                <a:sym typeface="Google Sans Medium"/>
              </a:defRPr>
            </a:lvl2pPr>
            <a:lvl3pPr lvl="2" rtl="0">
              <a:spcBef>
                <a:spcPts val="0"/>
              </a:spcBef>
              <a:spcAft>
                <a:spcPts val="0"/>
              </a:spcAft>
              <a:buNone/>
              <a:defRPr sz="2300">
                <a:solidFill>
                  <a:srgbClr val="666666"/>
                </a:solidFill>
                <a:latin typeface="Google Sans Medium"/>
                <a:ea typeface="Google Sans Medium"/>
                <a:cs typeface="Google Sans Medium"/>
                <a:sym typeface="Google Sans Medium"/>
              </a:defRPr>
            </a:lvl3pPr>
            <a:lvl4pPr lvl="3" rtl="0">
              <a:spcBef>
                <a:spcPts val="0"/>
              </a:spcBef>
              <a:spcAft>
                <a:spcPts val="0"/>
              </a:spcAft>
              <a:buNone/>
              <a:defRPr sz="2300">
                <a:solidFill>
                  <a:srgbClr val="666666"/>
                </a:solidFill>
                <a:latin typeface="Google Sans Medium"/>
                <a:ea typeface="Google Sans Medium"/>
                <a:cs typeface="Google Sans Medium"/>
                <a:sym typeface="Google Sans Medium"/>
              </a:defRPr>
            </a:lvl4pPr>
            <a:lvl5pPr lvl="4" rtl="0">
              <a:spcBef>
                <a:spcPts val="0"/>
              </a:spcBef>
              <a:spcAft>
                <a:spcPts val="0"/>
              </a:spcAft>
              <a:buNone/>
              <a:defRPr sz="2300">
                <a:solidFill>
                  <a:srgbClr val="666666"/>
                </a:solidFill>
                <a:latin typeface="Google Sans Medium"/>
                <a:ea typeface="Google Sans Medium"/>
                <a:cs typeface="Google Sans Medium"/>
                <a:sym typeface="Google Sans Medium"/>
              </a:defRPr>
            </a:lvl5pPr>
            <a:lvl6pPr lvl="5" rtl="0">
              <a:spcBef>
                <a:spcPts val="0"/>
              </a:spcBef>
              <a:spcAft>
                <a:spcPts val="0"/>
              </a:spcAft>
              <a:buNone/>
              <a:defRPr sz="2300">
                <a:solidFill>
                  <a:srgbClr val="666666"/>
                </a:solidFill>
                <a:latin typeface="Google Sans Medium"/>
                <a:ea typeface="Google Sans Medium"/>
                <a:cs typeface="Google Sans Medium"/>
                <a:sym typeface="Google Sans Medium"/>
              </a:defRPr>
            </a:lvl6pPr>
            <a:lvl7pPr lvl="6" rtl="0">
              <a:spcBef>
                <a:spcPts val="0"/>
              </a:spcBef>
              <a:spcAft>
                <a:spcPts val="0"/>
              </a:spcAft>
              <a:buNone/>
              <a:defRPr sz="2300">
                <a:solidFill>
                  <a:srgbClr val="666666"/>
                </a:solidFill>
                <a:latin typeface="Google Sans Medium"/>
                <a:ea typeface="Google Sans Medium"/>
                <a:cs typeface="Google Sans Medium"/>
                <a:sym typeface="Google Sans Medium"/>
              </a:defRPr>
            </a:lvl7pPr>
            <a:lvl8pPr lvl="7" rtl="0">
              <a:spcBef>
                <a:spcPts val="0"/>
              </a:spcBef>
              <a:spcAft>
                <a:spcPts val="0"/>
              </a:spcAft>
              <a:buNone/>
              <a:defRPr sz="2300">
                <a:solidFill>
                  <a:srgbClr val="666666"/>
                </a:solidFill>
                <a:latin typeface="Google Sans Medium"/>
                <a:ea typeface="Google Sans Medium"/>
                <a:cs typeface="Google Sans Medium"/>
                <a:sym typeface="Google Sans Medium"/>
              </a:defRPr>
            </a:lvl8pPr>
            <a:lvl9pPr lvl="8" rtl="0">
              <a:spcBef>
                <a:spcPts val="0"/>
              </a:spcBef>
              <a:spcAft>
                <a:spcPts val="0"/>
              </a:spcAft>
              <a:buNone/>
              <a:defRPr sz="2300">
                <a:solidFill>
                  <a:srgbClr val="666666"/>
                </a:solidFill>
                <a:latin typeface="Google Sans Medium"/>
                <a:ea typeface="Google Sans Medium"/>
                <a:cs typeface="Google Sans Medium"/>
                <a:sym typeface="Google Sans Medium"/>
              </a:defRPr>
            </a:lvl9pPr>
          </a:lstStyle>
          <a:p/>
        </p:txBody>
      </p:sp>
      <p:sp>
        <p:nvSpPr>
          <p:cNvPr id="182" name="Google Shape;182;p27"/>
          <p:cNvSpPr txBox="1"/>
          <p:nvPr>
            <p:ph idx="1" type="body"/>
          </p:nvPr>
        </p:nvSpPr>
        <p:spPr>
          <a:xfrm>
            <a:off x="421688" y="1345313"/>
            <a:ext cx="8305200" cy="3055200"/>
          </a:xfrm>
          <a:prstGeom prst="rect">
            <a:avLst/>
          </a:prstGeom>
        </p:spPr>
        <p:txBody>
          <a:bodyPr anchorCtr="0" anchor="t" bIns="57150" lIns="57150" spcFirstLastPara="1" rIns="57150" wrap="square" tIns="57150">
            <a:noAutofit/>
          </a:bodyPr>
          <a:lstStyle>
            <a:lvl1pPr indent="-228600" lvl="0" marL="457200" marR="0" rtl="0" algn="l">
              <a:lnSpc>
                <a:spcPct val="100000"/>
              </a:lnSpc>
              <a:spcBef>
                <a:spcPts val="0"/>
              </a:spcBef>
              <a:spcAft>
                <a:spcPts val="0"/>
              </a:spcAft>
              <a:buNone/>
              <a:defRPr sz="1100">
                <a:solidFill>
                  <a:srgbClr val="666666"/>
                </a:solidFill>
                <a:latin typeface="Google Sans"/>
                <a:ea typeface="Google Sans"/>
                <a:cs typeface="Google Sans"/>
                <a:sym typeface="Google Sans"/>
              </a:defRPr>
            </a:lvl1pPr>
            <a:lvl2pPr indent="-298450" lvl="1" marL="914400" rtl="0">
              <a:spcBef>
                <a:spcPts val="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2pPr>
            <a:lvl3pPr indent="-298450" lvl="2" marL="13716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3pPr>
            <a:lvl4pPr indent="-298450" lvl="3" marL="18288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4pPr>
            <a:lvl5pPr indent="-298450" lvl="4" marL="22860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5pPr>
            <a:lvl6pPr indent="-298450" lvl="5" marL="27432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6pPr>
            <a:lvl7pPr indent="-298450" lvl="6" marL="32004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7pPr>
            <a:lvl8pPr indent="-298450" lvl="7" marL="3657600" rtl="0">
              <a:spcBef>
                <a:spcPts val="1600"/>
              </a:spcBef>
              <a:spcAft>
                <a:spcPts val="0"/>
              </a:spcAft>
              <a:buClr>
                <a:srgbClr val="666666"/>
              </a:buClr>
              <a:buSzPts val="1100"/>
              <a:buFont typeface="Google Sans"/>
              <a:buChar char="○"/>
              <a:defRPr sz="1100">
                <a:solidFill>
                  <a:srgbClr val="666666"/>
                </a:solidFill>
                <a:latin typeface="Google Sans"/>
                <a:ea typeface="Google Sans"/>
                <a:cs typeface="Google Sans"/>
                <a:sym typeface="Google Sans"/>
              </a:defRPr>
            </a:lvl8pPr>
            <a:lvl9pPr indent="-298450" lvl="8" marL="4114800" rtl="0">
              <a:spcBef>
                <a:spcPts val="1600"/>
              </a:spcBef>
              <a:spcAft>
                <a:spcPts val="1600"/>
              </a:spcAft>
              <a:buClr>
                <a:srgbClr val="666666"/>
              </a:buClr>
              <a:buSzPts val="1100"/>
              <a:buFont typeface="Google Sans"/>
              <a:buChar char="■"/>
              <a:defRPr sz="1100">
                <a:solidFill>
                  <a:srgbClr val="666666"/>
                </a:solidFill>
                <a:latin typeface="Google Sans"/>
                <a:ea typeface="Google Sans"/>
                <a:cs typeface="Google Sans"/>
                <a:sym typeface="Google Sans"/>
              </a:defRPr>
            </a:lvl9pPr>
          </a:lstStyle>
          <a:p/>
        </p:txBody>
      </p:sp>
      <p:sp>
        <p:nvSpPr>
          <p:cNvPr id="183" name="Google Shape;183;p27"/>
          <p:cNvSpPr txBox="1"/>
          <p:nvPr/>
        </p:nvSpPr>
        <p:spPr>
          <a:xfrm>
            <a:off x="6588202" y="4830509"/>
            <a:ext cx="1782600" cy="151200"/>
          </a:xfrm>
          <a:prstGeom prst="rect">
            <a:avLst/>
          </a:prstGeom>
          <a:noFill/>
          <a:ln>
            <a:noFill/>
          </a:ln>
        </p:spPr>
        <p:txBody>
          <a:bodyPr anchorCtr="0" anchor="t" bIns="57150" lIns="57150" spcFirstLastPara="1" rIns="57150" wrap="square" tIns="57150">
            <a:noAutofit/>
          </a:bodyPr>
          <a:lstStyle/>
          <a:p>
            <a:pPr indent="0" lvl="0" marL="0" rtl="0" algn="r">
              <a:lnSpc>
                <a:spcPct val="140000"/>
              </a:lnSpc>
              <a:spcBef>
                <a:spcPts val="0"/>
              </a:spcBef>
              <a:spcAft>
                <a:spcPts val="0"/>
              </a:spcAft>
              <a:buClr>
                <a:srgbClr val="000000"/>
              </a:buClr>
              <a:buSzPts val="700"/>
              <a:buFont typeface="Arial"/>
              <a:buNone/>
            </a:pPr>
            <a:r>
              <a:rPr lang="en" sz="500">
                <a:solidFill>
                  <a:srgbClr val="CCCCCC"/>
                </a:solidFill>
                <a:latin typeface="Google Sans"/>
                <a:ea typeface="Google Sans"/>
                <a:cs typeface="Google Sans"/>
                <a:sym typeface="Google Sans"/>
              </a:rPr>
              <a:t>2018  |  Confidential and Proprietary</a:t>
            </a:r>
            <a:endParaRPr sz="500">
              <a:solidFill>
                <a:srgbClr val="CCCCCC"/>
              </a:solidFill>
              <a:latin typeface="Google Sans"/>
              <a:ea typeface="Google Sans"/>
              <a:cs typeface="Google Sans"/>
              <a:sym typeface="Google Sans"/>
            </a:endParaRPr>
          </a:p>
        </p:txBody>
      </p:sp>
      <p:pic>
        <p:nvPicPr>
          <p:cNvPr id="184" name="Google Shape;184;p27"/>
          <p:cNvPicPr preferRelativeResize="0"/>
          <p:nvPr/>
        </p:nvPicPr>
        <p:blipFill>
          <a:blip r:embed="rId2">
            <a:alphaModFix/>
          </a:blip>
          <a:stretch>
            <a:fillRect/>
          </a:stretch>
        </p:blipFill>
        <p:spPr>
          <a:xfrm>
            <a:off x="8370953" y="4875625"/>
            <a:ext cx="308336" cy="111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42" name="Shape 42"/>
        <p:cNvGrpSpPr/>
        <p:nvPr/>
      </p:nvGrpSpPr>
      <p:grpSpPr>
        <a:xfrm>
          <a:off x="0" y="0"/>
          <a:ext cx="0" cy="0"/>
          <a:chOff x="0" y="0"/>
          <a:chExt cx="0" cy="0"/>
        </a:xfrm>
      </p:grpSpPr>
      <p:sp>
        <p:nvSpPr>
          <p:cNvPr id="43" name="Google Shape;43;p4"/>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4" name="Google Shape;44;p4"/>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4"/>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8" name="Google Shape;48;p5"/>
          <p:cNvSpPr txBox="1"/>
          <p:nvPr>
            <p:ph idx="1" type="body"/>
          </p:nvPr>
        </p:nvSpPr>
        <p:spPr>
          <a:xfrm>
            <a:off x="180900" y="1143700"/>
            <a:ext cx="4122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5"/>
          <p:cNvSpPr txBox="1"/>
          <p:nvPr>
            <p:ph idx="2" type="body"/>
          </p:nvPr>
        </p:nvSpPr>
        <p:spPr>
          <a:xfrm>
            <a:off x="4840395" y="1143700"/>
            <a:ext cx="4122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0" name="Google Shape;50;p5"/>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53" name="Google Shape;53;p6"/>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txBox="1"/>
          <p:nvPr>
            <p:ph type="title"/>
          </p:nvPr>
        </p:nvSpPr>
        <p:spPr>
          <a:xfrm>
            <a:off x="180900" y="447950"/>
            <a:ext cx="5867400" cy="755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56" name="Google Shape;56;p7"/>
          <p:cNvSpPr txBox="1"/>
          <p:nvPr>
            <p:ph idx="1" type="body"/>
          </p:nvPr>
        </p:nvSpPr>
        <p:spPr>
          <a:xfrm>
            <a:off x="180900" y="128195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7"/>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180900" y="456800"/>
            <a:ext cx="87822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0" name="Google Shape;60;p8"/>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nvSpPr>
        <p:spPr>
          <a:xfrm>
            <a:off x="5085675" y="4796225"/>
            <a:ext cx="35610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 sz="600">
                <a:solidFill>
                  <a:schemeClr val="lt1"/>
                </a:solidFill>
                <a:latin typeface="Roboto"/>
                <a:ea typeface="Roboto"/>
                <a:cs typeface="Roboto"/>
                <a:sym typeface="Roboto"/>
              </a:rPr>
              <a:t>Confidential + Proprietary</a:t>
            </a:r>
            <a:endParaRPr sz="600">
              <a:solidFill>
                <a:schemeClr val="lt1"/>
              </a:solidFill>
              <a:latin typeface="Roboto"/>
              <a:ea typeface="Roboto"/>
              <a:cs typeface="Roboto"/>
              <a:sym typeface="Roboto"/>
            </a:endParaRPr>
          </a:p>
        </p:txBody>
      </p:sp>
      <p:sp>
        <p:nvSpPr>
          <p:cNvPr id="64" name="Google Shape;64;p9"/>
          <p:cNvSpPr txBox="1"/>
          <p:nvPr>
            <p:ph type="title"/>
          </p:nvPr>
        </p:nvSpPr>
        <p:spPr>
          <a:xfrm>
            <a:off x="178563" y="446900"/>
            <a:ext cx="4045200" cy="953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65" name="Google Shape;65;p9"/>
          <p:cNvSpPr txBox="1"/>
          <p:nvPr>
            <p:ph idx="1" type="subTitle"/>
          </p:nvPr>
        </p:nvSpPr>
        <p:spPr>
          <a:xfrm>
            <a:off x="176225" y="1454750"/>
            <a:ext cx="40452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66" name="Google Shape;6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7" name="Google Shape;67;p9"/>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p:nvPr/>
        </p:nvSpPr>
        <p:spPr>
          <a:xfrm>
            <a:off x="3534336" y="2402400"/>
            <a:ext cx="3930000" cy="274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ph idx="1" type="body"/>
          </p:nvPr>
        </p:nvSpPr>
        <p:spPr>
          <a:xfrm>
            <a:off x="3885361" y="2773950"/>
            <a:ext cx="3211500" cy="21885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Clr>
                <a:schemeClr val="lt1"/>
              </a:buClr>
              <a:buSzPts val="1600"/>
              <a:buNone/>
              <a:defRPr sz="1600">
                <a:solidFill>
                  <a:schemeClr val="lt1"/>
                </a:solidFill>
              </a:defRPr>
            </a:lvl1pPr>
          </a:lstStyle>
          <a:p/>
        </p:txBody>
      </p:sp>
      <p:sp>
        <p:nvSpPr>
          <p:cNvPr id="71" name="Google Shape;71;p10"/>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11.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theme" Target="../theme/theme1.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176223" y="4848071"/>
            <a:ext cx="532885" cy="173631"/>
            <a:chOff x="0" y="0"/>
            <a:chExt cx="2077525" cy="676925"/>
          </a:xfrm>
        </p:grpSpPr>
        <p:sp>
          <p:nvSpPr>
            <p:cNvPr id="7" name="Google Shape;7;p1"/>
            <p:cNvSpPr/>
            <p:nvPr/>
          </p:nvSpPr>
          <p:spPr>
            <a:xfrm>
              <a:off x="0" y="0"/>
              <a:ext cx="511375" cy="524800"/>
            </a:xfrm>
            <a:custGeom>
              <a:rect b="b" l="l" r="r" t="t"/>
              <a:pathLst>
                <a:path extrusionOk="0" h="20992" w="20455">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54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910400" y="187300"/>
              <a:ext cx="339200" cy="337950"/>
            </a:xfrm>
            <a:custGeom>
              <a:rect b="b" l="l" r="r" t="t"/>
              <a:pathLst>
                <a:path extrusionOk="0" h="13518" w="13568">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1280400" y="187325"/>
              <a:ext cx="323850" cy="489600"/>
            </a:xfrm>
            <a:custGeom>
              <a:rect b="b" l="l" r="r" t="t"/>
              <a:pathLst>
                <a:path extrusionOk="0" h="19584" w="12954">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1655750" y="20000"/>
              <a:ext cx="74250" cy="495000"/>
            </a:xfrm>
            <a:custGeom>
              <a:rect b="b" l="l" r="r" t="t"/>
              <a:pathLst>
                <a:path extrusionOk="0" h="19800" w="2970">
                  <a:moveTo>
                    <a:pt x="2970" y="0"/>
                  </a:moveTo>
                  <a:lnTo>
                    <a:pt x="2970" y="19800"/>
                  </a:lnTo>
                  <a:lnTo>
                    <a:pt x="0" y="19800"/>
                  </a:lnTo>
                  <a:lnTo>
                    <a:pt x="0" y="0"/>
                  </a:lnTo>
                  <a:lnTo>
                    <a:pt x="2970" y="0"/>
                  </a:ln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1765825" y="187275"/>
              <a:ext cx="311700" cy="337950"/>
            </a:xfrm>
            <a:custGeom>
              <a:rect b="b" l="l" r="r" t="t"/>
              <a:pathLst>
                <a:path extrusionOk="0" h="13518" w="12468">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1"/>
          <p:cNvSpPr txBox="1"/>
          <p:nvPr>
            <p:ph type="title"/>
          </p:nvPr>
        </p:nvSpPr>
        <p:spPr>
          <a:xfrm>
            <a:off x="180900" y="446900"/>
            <a:ext cx="8782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p:txBody>
      </p:sp>
      <p:sp>
        <p:nvSpPr>
          <p:cNvPr id="14" name="Google Shape;14;p1"/>
          <p:cNvSpPr txBox="1"/>
          <p:nvPr>
            <p:ph idx="1" type="body"/>
          </p:nvPr>
        </p:nvSpPr>
        <p:spPr>
          <a:xfrm>
            <a:off x="180900" y="1143700"/>
            <a:ext cx="87822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15" name="Google Shape;15;p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Roboto"/>
                <a:ea typeface="Roboto"/>
                <a:cs typeface="Roboto"/>
                <a:sym typeface="Roboto"/>
              </a:defRPr>
            </a:lvl1pPr>
            <a:lvl2pPr lvl="1" algn="r">
              <a:buNone/>
              <a:defRPr sz="900">
                <a:solidFill>
                  <a:schemeClr val="dk2"/>
                </a:solidFill>
                <a:latin typeface="Roboto"/>
                <a:ea typeface="Roboto"/>
                <a:cs typeface="Roboto"/>
                <a:sym typeface="Roboto"/>
              </a:defRPr>
            </a:lvl2pPr>
            <a:lvl3pPr lvl="2" algn="r">
              <a:buNone/>
              <a:defRPr sz="900">
                <a:solidFill>
                  <a:schemeClr val="dk2"/>
                </a:solidFill>
                <a:latin typeface="Roboto"/>
                <a:ea typeface="Roboto"/>
                <a:cs typeface="Roboto"/>
                <a:sym typeface="Roboto"/>
              </a:defRPr>
            </a:lvl3pPr>
            <a:lvl4pPr lvl="3" algn="r">
              <a:buNone/>
              <a:defRPr sz="900">
                <a:solidFill>
                  <a:schemeClr val="dk2"/>
                </a:solidFill>
                <a:latin typeface="Roboto"/>
                <a:ea typeface="Roboto"/>
                <a:cs typeface="Roboto"/>
                <a:sym typeface="Roboto"/>
              </a:defRPr>
            </a:lvl4pPr>
            <a:lvl5pPr lvl="4" algn="r">
              <a:buNone/>
              <a:defRPr sz="900">
                <a:solidFill>
                  <a:schemeClr val="dk2"/>
                </a:solidFill>
                <a:latin typeface="Roboto"/>
                <a:ea typeface="Roboto"/>
                <a:cs typeface="Roboto"/>
                <a:sym typeface="Roboto"/>
              </a:defRPr>
            </a:lvl5pPr>
            <a:lvl6pPr lvl="5" algn="r">
              <a:buNone/>
              <a:defRPr sz="900">
                <a:solidFill>
                  <a:schemeClr val="dk2"/>
                </a:solidFill>
                <a:latin typeface="Roboto"/>
                <a:ea typeface="Roboto"/>
                <a:cs typeface="Roboto"/>
                <a:sym typeface="Roboto"/>
              </a:defRPr>
            </a:lvl6pPr>
            <a:lvl7pPr lvl="6" algn="r">
              <a:buNone/>
              <a:defRPr sz="900">
                <a:solidFill>
                  <a:schemeClr val="dk2"/>
                </a:solidFill>
                <a:latin typeface="Roboto"/>
                <a:ea typeface="Roboto"/>
                <a:cs typeface="Roboto"/>
                <a:sym typeface="Roboto"/>
              </a:defRPr>
            </a:lvl7pPr>
            <a:lvl8pPr lvl="7" algn="r">
              <a:buNone/>
              <a:defRPr sz="900">
                <a:solidFill>
                  <a:schemeClr val="dk2"/>
                </a:solidFill>
                <a:latin typeface="Roboto"/>
                <a:ea typeface="Roboto"/>
                <a:cs typeface="Roboto"/>
                <a:sym typeface="Roboto"/>
              </a:defRPr>
            </a:lvl8pPr>
            <a:lvl9pPr lvl="8" algn="r">
              <a:buNone/>
              <a:defRPr sz="9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1"/>
          <p:cNvPicPr preferRelativeResize="0"/>
          <p:nvPr/>
        </p:nvPicPr>
        <p:blipFill>
          <a:blip r:embed="rId1">
            <a:alphaModFix/>
          </a:blip>
          <a:stretch>
            <a:fillRect/>
          </a:stretch>
        </p:blipFill>
        <p:spPr>
          <a:xfrm>
            <a:off x="785502" y="4796300"/>
            <a:ext cx="258897" cy="276900"/>
          </a:xfrm>
          <a:prstGeom prst="rect">
            <a:avLst/>
          </a:prstGeom>
          <a:noFill/>
          <a:ln>
            <a:noFill/>
          </a:ln>
        </p:spPr>
      </p:pic>
      <p:pic>
        <p:nvPicPr>
          <p:cNvPr id="17" name="Google Shape;17;p1"/>
          <p:cNvPicPr preferRelativeResize="0"/>
          <p:nvPr/>
        </p:nvPicPr>
        <p:blipFill rotWithShape="1">
          <a:blip r:embed="rId2">
            <a:alphaModFix/>
          </a:blip>
          <a:srcRect b="20889" l="17252" r="17246" t="20889"/>
          <a:stretch/>
        </p:blipFill>
        <p:spPr>
          <a:xfrm>
            <a:off x="763430" y="4796300"/>
            <a:ext cx="303040" cy="276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sp>
        <p:nvSpPr>
          <p:cNvPr id="189" name="Google Shape;189;p28"/>
          <p:cNvSpPr txBox="1"/>
          <p:nvPr>
            <p:ph type="ctrTitle"/>
          </p:nvPr>
        </p:nvSpPr>
        <p:spPr>
          <a:xfrm>
            <a:off x="129750" y="1600200"/>
            <a:ext cx="8520600" cy="317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Structured Ops in MLIR</a:t>
            </a:r>
            <a:endParaRPr/>
          </a:p>
          <a:p>
            <a:pPr indent="0" lvl="0" marL="457200" rtl="0" algn="l">
              <a:spcBef>
                <a:spcPts val="0"/>
              </a:spcBef>
              <a:spcAft>
                <a:spcPts val="0"/>
              </a:spcAft>
              <a:buNone/>
            </a:pPr>
            <a:r>
              <a:rPr lang="en" sz="3000"/>
              <a:t>Compiling Loops, Libraries and DSLs</a:t>
            </a:r>
            <a:endParaRPr sz="3000"/>
          </a:p>
          <a:p>
            <a:pPr indent="0" lvl="0" marL="457200" rtl="0" algn="l">
              <a:spcBef>
                <a:spcPts val="0"/>
              </a:spcBef>
              <a:spcAft>
                <a:spcPts val="0"/>
              </a:spcAft>
              <a:buNone/>
            </a:pPr>
            <a:r>
              <a:t/>
            </a:r>
            <a:endParaRPr sz="3000"/>
          </a:p>
          <a:p>
            <a:pPr indent="0" lvl="0" marL="457200" rtl="0" algn="l">
              <a:spcBef>
                <a:spcPts val="0"/>
              </a:spcBef>
              <a:spcAft>
                <a:spcPts val="0"/>
              </a:spcAft>
              <a:buNone/>
            </a:pPr>
            <a:r>
              <a:rPr lang="en" sz="2400"/>
              <a:t>MLIR Open Design Meeting - Dec 5th 2019</a:t>
            </a:r>
            <a:endParaRPr sz="2400"/>
          </a:p>
          <a:p>
            <a:pPr indent="0" lvl="0" marL="457200" rtl="0" algn="l">
              <a:spcBef>
                <a:spcPts val="0"/>
              </a:spcBef>
              <a:spcAft>
                <a:spcPts val="0"/>
              </a:spcAft>
              <a:buNone/>
            </a:pPr>
            <a:r>
              <a:rPr lang="en" sz="3000"/>
              <a:t>                           </a:t>
            </a:r>
            <a:endParaRPr sz="3000"/>
          </a:p>
          <a:p>
            <a:pPr indent="0" lvl="0" marL="914400" rtl="0" algn="l">
              <a:spcBef>
                <a:spcPts val="0"/>
              </a:spcBef>
              <a:spcAft>
                <a:spcPts val="0"/>
              </a:spcAft>
              <a:buNone/>
            </a:pPr>
            <a:r>
              <a:rPr lang="en" sz="1800"/>
              <a:t>Albert Cohen, Andy Davis, Nicolas Vasilache, Alex Zinenko</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7"/>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68" name="Google Shape;268;p37"/>
          <p:cNvSpPr/>
          <p:nvPr/>
        </p:nvSpPr>
        <p:spPr>
          <a:xfrm>
            <a:off x="1137725" y="2386250"/>
            <a:ext cx="1487400" cy="132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2419275" y="2754949"/>
            <a:ext cx="3289500" cy="206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4767600" y="2074450"/>
            <a:ext cx="1971000" cy="144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2921275" y="2754945"/>
            <a:ext cx="813000" cy="29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3706100" y="2120100"/>
            <a:ext cx="1878000" cy="999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3359725" y="2257850"/>
            <a:ext cx="909000" cy="23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8"/>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80" name="Google Shape;280;p38"/>
          <p:cNvSpPr/>
          <p:nvPr/>
        </p:nvSpPr>
        <p:spPr>
          <a:xfrm>
            <a:off x="1137725" y="2386250"/>
            <a:ext cx="1487400" cy="132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2419275" y="2943685"/>
            <a:ext cx="3289500" cy="187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4767600" y="2074450"/>
            <a:ext cx="1971000" cy="144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2921275" y="2754945"/>
            <a:ext cx="813000" cy="29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38"/>
          <p:cNvPicPr preferRelativeResize="0"/>
          <p:nvPr/>
        </p:nvPicPr>
        <p:blipFill rotWithShape="1">
          <a:blip r:embed="rId4">
            <a:alphaModFix/>
          </a:blip>
          <a:srcRect b="60750" l="0" r="0" t="0"/>
          <a:stretch/>
        </p:blipFill>
        <p:spPr>
          <a:xfrm>
            <a:off x="95300" y="2968125"/>
            <a:ext cx="3834849" cy="1397700"/>
          </a:xfrm>
          <a:prstGeom prst="rect">
            <a:avLst/>
          </a:prstGeom>
          <a:noFill/>
          <a:ln>
            <a:noFill/>
          </a:ln>
        </p:spPr>
      </p:pic>
      <p:sp>
        <p:nvSpPr>
          <p:cNvPr id="286" name="Google Shape;286;p38"/>
          <p:cNvSpPr/>
          <p:nvPr/>
        </p:nvSpPr>
        <p:spPr>
          <a:xfrm>
            <a:off x="3706100" y="2120100"/>
            <a:ext cx="1878000" cy="999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3359725" y="2257850"/>
            <a:ext cx="909000" cy="23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8"/>
          <p:cNvPicPr preferRelativeResize="0"/>
          <p:nvPr/>
        </p:nvPicPr>
        <p:blipFill rotWithShape="1">
          <a:blip r:embed="rId4">
            <a:alphaModFix/>
          </a:blip>
          <a:srcRect b="0" l="0" r="0" t="41373"/>
          <a:stretch/>
        </p:blipFill>
        <p:spPr>
          <a:xfrm>
            <a:off x="2690575" y="2992575"/>
            <a:ext cx="3834849" cy="2087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9"/>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94" name="Google Shape;294;p39"/>
          <p:cNvSpPr/>
          <p:nvPr/>
        </p:nvSpPr>
        <p:spPr>
          <a:xfrm>
            <a:off x="1137725" y="2386250"/>
            <a:ext cx="1487400" cy="132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2419275" y="3242745"/>
            <a:ext cx="3289500" cy="158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1805625" y="3228075"/>
            <a:ext cx="1030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4767600" y="2074450"/>
            <a:ext cx="1971000" cy="144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0"/>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04" name="Google Shape;304;p40"/>
          <p:cNvSpPr/>
          <p:nvPr/>
        </p:nvSpPr>
        <p:spPr>
          <a:xfrm>
            <a:off x="1137725" y="2386250"/>
            <a:ext cx="1487400" cy="132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2419275" y="3242745"/>
            <a:ext cx="3289500" cy="158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1805625" y="3228075"/>
            <a:ext cx="1030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p:nvPr/>
        </p:nvSpPr>
        <p:spPr>
          <a:xfrm>
            <a:off x="4767600" y="2074450"/>
            <a:ext cx="1971000" cy="144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40"/>
          <p:cNvPicPr preferRelativeResize="0"/>
          <p:nvPr/>
        </p:nvPicPr>
        <p:blipFill rotWithShape="1">
          <a:blip r:embed="rId4">
            <a:alphaModFix/>
          </a:blip>
          <a:srcRect b="0" l="0" r="0" t="0"/>
          <a:stretch/>
        </p:blipFill>
        <p:spPr>
          <a:xfrm>
            <a:off x="2625150" y="3451951"/>
            <a:ext cx="3174550" cy="1587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1"/>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15" name="Google Shape;315;p41"/>
          <p:cNvSpPr/>
          <p:nvPr/>
        </p:nvSpPr>
        <p:spPr>
          <a:xfrm>
            <a:off x="1137725" y="2386250"/>
            <a:ext cx="1487400" cy="1320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2419275" y="3242745"/>
            <a:ext cx="3289500" cy="158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1805625" y="3228075"/>
            <a:ext cx="1030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4767600" y="3056150"/>
            <a:ext cx="1971000" cy="46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2"/>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25" name="Google Shape;325;p42"/>
          <p:cNvSpPr/>
          <p:nvPr/>
        </p:nvSpPr>
        <p:spPr>
          <a:xfrm>
            <a:off x="1137725" y="3281075"/>
            <a:ext cx="1487400" cy="42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2419275" y="3242745"/>
            <a:ext cx="3289500" cy="158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1805625" y="3228075"/>
            <a:ext cx="1030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4767600" y="3056150"/>
            <a:ext cx="1971000" cy="46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2"/>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3"/>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35" name="Google Shape;335;p43"/>
          <p:cNvSpPr/>
          <p:nvPr/>
        </p:nvSpPr>
        <p:spPr>
          <a:xfrm>
            <a:off x="1137725" y="3281075"/>
            <a:ext cx="1487400" cy="42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2419275" y="3762515"/>
            <a:ext cx="3289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805625" y="3228075"/>
            <a:ext cx="898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4567100" y="3056150"/>
            <a:ext cx="2171400" cy="76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4"/>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45" name="Google Shape;345;p44"/>
          <p:cNvSpPr/>
          <p:nvPr/>
        </p:nvSpPr>
        <p:spPr>
          <a:xfrm>
            <a:off x="1137725" y="3281075"/>
            <a:ext cx="1487400" cy="42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p:nvPr/>
        </p:nvSpPr>
        <p:spPr>
          <a:xfrm>
            <a:off x="2419275" y="3762515"/>
            <a:ext cx="3289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p:nvPr/>
        </p:nvSpPr>
        <p:spPr>
          <a:xfrm>
            <a:off x="1805625" y="3228075"/>
            <a:ext cx="898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a:off x="4567100" y="3056150"/>
            <a:ext cx="2171400" cy="762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4"/>
          <p:cNvSpPr/>
          <p:nvPr/>
        </p:nvSpPr>
        <p:spPr>
          <a:xfrm>
            <a:off x="4303875" y="2945645"/>
            <a:ext cx="1065300" cy="51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4"/>
          <p:cNvPicPr preferRelativeResize="0"/>
          <p:nvPr/>
        </p:nvPicPr>
        <p:blipFill rotWithShape="1">
          <a:blip r:embed="rId4">
            <a:alphaModFix/>
          </a:blip>
          <a:srcRect b="64835" l="0" r="0" t="0"/>
          <a:stretch/>
        </p:blipFill>
        <p:spPr>
          <a:xfrm>
            <a:off x="5199975" y="2948950"/>
            <a:ext cx="2698350" cy="2118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5"/>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56" name="Google Shape;356;p45"/>
          <p:cNvSpPr/>
          <p:nvPr/>
        </p:nvSpPr>
        <p:spPr>
          <a:xfrm>
            <a:off x="1137725" y="3281075"/>
            <a:ext cx="1487400" cy="42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2419275" y="3762515"/>
            <a:ext cx="3289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1805625" y="3228075"/>
            <a:ext cx="898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6"/>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64" name="Google Shape;364;p46"/>
          <p:cNvSpPr/>
          <p:nvPr/>
        </p:nvSpPr>
        <p:spPr>
          <a:xfrm>
            <a:off x="2419275" y="3762515"/>
            <a:ext cx="32895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6"/>
          <p:cNvSpPr/>
          <p:nvPr/>
        </p:nvSpPr>
        <p:spPr>
          <a:xfrm>
            <a:off x="1805625" y="3735825"/>
            <a:ext cx="898500" cy="56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95" name="Google Shape;195;p29"/>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MLIR Dialects for Codegen</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Ops Abstraction - Buffers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Ops Abstraction - Vectors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Declarative Transformations with Composable Patterns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Conclusion</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7"/>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71" name="Google Shape;371;p47"/>
          <p:cNvSpPr/>
          <p:nvPr/>
        </p:nvSpPr>
        <p:spPr>
          <a:xfrm>
            <a:off x="2419275" y="4290794"/>
            <a:ext cx="3289500" cy="5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8"/>
          <p:cNvPicPr preferRelativeResize="0"/>
          <p:nvPr/>
        </p:nvPicPr>
        <p:blipFill>
          <a:blip r:embed="rId3">
            <a:alphaModFix/>
          </a:blip>
          <a:stretch>
            <a:fillRect/>
          </a:stretch>
        </p:blipFill>
        <p:spPr>
          <a:xfrm>
            <a:off x="1346200" y="241600"/>
            <a:ext cx="645160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nvSpPr>
        <p:spPr>
          <a:xfrm>
            <a:off x="425400" y="2161300"/>
            <a:ext cx="8175900" cy="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latin typeface="Roboto"/>
                <a:ea typeface="Roboto"/>
                <a:cs typeface="Roboto"/>
                <a:sym typeface="Roboto"/>
              </a:rPr>
              <a:t>The lowering is not so much about transformations</a:t>
            </a:r>
            <a:br>
              <a:rPr lang="en" sz="2400">
                <a:solidFill>
                  <a:srgbClr val="666666"/>
                </a:solidFill>
                <a:latin typeface="Roboto"/>
                <a:ea typeface="Roboto"/>
                <a:cs typeface="Roboto"/>
                <a:sym typeface="Roboto"/>
              </a:rPr>
            </a:br>
            <a:r>
              <a:rPr lang="en" sz="2400">
                <a:solidFill>
                  <a:srgbClr val="666666"/>
                </a:solidFill>
                <a:latin typeface="Roboto"/>
                <a:ea typeface="Roboto"/>
                <a:cs typeface="Roboto"/>
                <a:sym typeface="Roboto"/>
              </a:rPr>
              <a:t>as it is about</a:t>
            </a:r>
            <a:r>
              <a:rPr lang="en" sz="2400">
                <a:latin typeface="Roboto"/>
                <a:ea typeface="Roboto"/>
                <a:cs typeface="Roboto"/>
                <a:sym typeface="Roboto"/>
              </a:rPr>
              <a:t> </a:t>
            </a:r>
            <a:r>
              <a:rPr lang="en" sz="2400">
                <a:solidFill>
                  <a:srgbClr val="005CC5"/>
                </a:solidFill>
                <a:latin typeface="Roboto"/>
                <a:ea typeface="Roboto"/>
                <a:cs typeface="Roboto"/>
                <a:sym typeface="Roboto"/>
              </a:rPr>
              <a:t>structure</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82" name="Google Shape;382;p49"/>
          <p:cNvSpPr txBox="1"/>
          <p:nvPr/>
        </p:nvSpPr>
        <p:spPr>
          <a:xfrm>
            <a:off x="447005" y="3193075"/>
            <a:ext cx="5735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Or rather having the right structure at the right time.</a:t>
            </a:r>
            <a:endParaRPr>
              <a:solidFill>
                <a:srgbClr val="66666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0"/>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388" name="Google Shape;388;p50"/>
          <p:cNvSpPr/>
          <p:nvPr/>
        </p:nvSpPr>
        <p:spPr>
          <a:xfrm>
            <a:off x="2728525" y="141850"/>
            <a:ext cx="5718900" cy="46932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a:off x="685345" y="3638925"/>
            <a:ext cx="2033400" cy="10239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p:nvPr/>
        </p:nvSpPr>
        <p:spPr>
          <a:xfrm>
            <a:off x="2568625" y="1864700"/>
            <a:ext cx="159900" cy="1821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1"/>
          <p:cNvPicPr preferRelativeResize="0"/>
          <p:nvPr/>
        </p:nvPicPr>
        <p:blipFill>
          <a:blip r:embed="rId3">
            <a:alphaModFix/>
          </a:blip>
          <a:stretch>
            <a:fillRect/>
          </a:stretch>
        </p:blipFill>
        <p:spPr>
          <a:xfrm>
            <a:off x="1346200" y="241222"/>
            <a:ext cx="6451600" cy="4838700"/>
          </a:xfrm>
          <a:prstGeom prst="rect">
            <a:avLst/>
          </a:prstGeom>
          <a:noFill/>
          <a:ln>
            <a:noFill/>
          </a:ln>
        </p:spPr>
      </p:pic>
      <p:sp>
        <p:nvSpPr>
          <p:cNvPr id="396" name="Google Shape;396;p51"/>
          <p:cNvSpPr/>
          <p:nvPr/>
        </p:nvSpPr>
        <p:spPr>
          <a:xfrm>
            <a:off x="2728525" y="141850"/>
            <a:ext cx="5718900" cy="46932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685345" y="3638925"/>
            <a:ext cx="2033400" cy="10239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2568625" y="1864700"/>
            <a:ext cx="159900" cy="1821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2"/>
          <p:cNvPicPr preferRelativeResize="0"/>
          <p:nvPr/>
        </p:nvPicPr>
        <p:blipFill>
          <a:blip r:embed="rId3">
            <a:alphaModFix/>
          </a:blip>
          <a:stretch>
            <a:fillRect/>
          </a:stretch>
        </p:blipFill>
        <p:spPr>
          <a:xfrm>
            <a:off x="1346200" y="241222"/>
            <a:ext cx="6451600" cy="4838700"/>
          </a:xfrm>
          <a:prstGeom prst="rect">
            <a:avLst/>
          </a:prstGeom>
          <a:noFill/>
          <a:ln>
            <a:noFill/>
          </a:ln>
        </p:spPr>
      </p:pic>
      <p:sp>
        <p:nvSpPr>
          <p:cNvPr id="404" name="Google Shape;404;p52"/>
          <p:cNvSpPr/>
          <p:nvPr/>
        </p:nvSpPr>
        <p:spPr>
          <a:xfrm>
            <a:off x="2728525" y="141850"/>
            <a:ext cx="5718900" cy="46932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685345" y="3638925"/>
            <a:ext cx="2033400" cy="10239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2568625" y="1864700"/>
            <a:ext cx="159900" cy="1821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2"/>
          <p:cNvSpPr txBox="1"/>
          <p:nvPr/>
        </p:nvSpPr>
        <p:spPr>
          <a:xfrm rot="-5400000">
            <a:off x="4662425"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Tensor</a:t>
            </a:r>
            <a:endParaRPr sz="1200">
              <a:latin typeface="Roboto"/>
              <a:ea typeface="Roboto"/>
              <a:cs typeface="Roboto"/>
              <a:sym typeface="Roboto"/>
            </a:endParaRPr>
          </a:p>
        </p:txBody>
      </p:sp>
      <p:sp>
        <p:nvSpPr>
          <p:cNvPr id="408" name="Google Shape;408;p52"/>
          <p:cNvSpPr txBox="1"/>
          <p:nvPr/>
        </p:nvSpPr>
        <p:spPr>
          <a:xfrm rot="-5400000">
            <a:off x="4819950" y="139416"/>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Buffer</a:t>
            </a:r>
            <a:endParaRPr sz="1200">
              <a:latin typeface="Roboto"/>
              <a:ea typeface="Roboto"/>
              <a:cs typeface="Roboto"/>
              <a:sym typeface="Roboto"/>
            </a:endParaRPr>
          </a:p>
        </p:txBody>
      </p:sp>
      <p:sp>
        <p:nvSpPr>
          <p:cNvPr id="409" name="Google Shape;409;p52"/>
          <p:cNvSpPr txBox="1"/>
          <p:nvPr/>
        </p:nvSpPr>
        <p:spPr>
          <a:xfrm rot="-5400000">
            <a:off x="5432575"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Implicit </a:t>
            </a:r>
            <a:endParaRPr sz="1200">
              <a:latin typeface="Roboto"/>
              <a:ea typeface="Roboto"/>
              <a:cs typeface="Roboto"/>
              <a:sym typeface="Roboto"/>
            </a:endParaRPr>
          </a:p>
        </p:txBody>
      </p:sp>
      <p:sp>
        <p:nvSpPr>
          <p:cNvPr id="410" name="Google Shape;410;p52"/>
          <p:cNvSpPr txBox="1"/>
          <p:nvPr/>
        </p:nvSpPr>
        <p:spPr>
          <a:xfrm rot="-5400000">
            <a:off x="5589850"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Explicit</a:t>
            </a:r>
            <a:endParaRPr sz="1200">
              <a:latin typeface="Roboto"/>
              <a:ea typeface="Roboto"/>
              <a:cs typeface="Roboto"/>
              <a:sym typeface="Roboto"/>
            </a:endParaRPr>
          </a:p>
        </p:txBody>
      </p:sp>
      <p:sp>
        <p:nvSpPr>
          <p:cNvPr id="411" name="Google Shape;411;p52"/>
          <p:cNvSpPr txBox="1"/>
          <p:nvPr/>
        </p:nvSpPr>
        <p:spPr>
          <a:xfrm rot="-5400000">
            <a:off x="5752025"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Loops</a:t>
            </a:r>
            <a:endParaRPr sz="1200">
              <a:latin typeface="Roboto"/>
              <a:ea typeface="Roboto"/>
              <a:cs typeface="Roboto"/>
              <a:sym typeface="Roboto"/>
            </a:endParaRPr>
          </a:p>
        </p:txBody>
      </p:sp>
      <p:sp>
        <p:nvSpPr>
          <p:cNvPr id="412" name="Google Shape;412;p52"/>
          <p:cNvSpPr txBox="1"/>
          <p:nvPr/>
        </p:nvSpPr>
        <p:spPr>
          <a:xfrm rot="-5400000">
            <a:off x="5908500"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CFG</a:t>
            </a:r>
            <a:endParaRPr sz="1200">
              <a:latin typeface="Roboto"/>
              <a:ea typeface="Roboto"/>
              <a:cs typeface="Roboto"/>
              <a:sym typeface="Roboto"/>
            </a:endParaRPr>
          </a:p>
        </p:txBody>
      </p:sp>
      <p:cxnSp>
        <p:nvCxnSpPr>
          <p:cNvPr id="413" name="Google Shape;413;p52"/>
          <p:cNvCxnSpPr/>
          <p:nvPr/>
        </p:nvCxnSpPr>
        <p:spPr>
          <a:xfrm>
            <a:off x="5051200"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52"/>
          <p:cNvCxnSpPr/>
          <p:nvPr/>
        </p:nvCxnSpPr>
        <p:spPr>
          <a:xfrm>
            <a:off x="5208490"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52"/>
          <p:cNvCxnSpPr/>
          <p:nvPr/>
        </p:nvCxnSpPr>
        <p:spPr>
          <a:xfrm>
            <a:off x="5820525"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52"/>
          <p:cNvCxnSpPr/>
          <p:nvPr/>
        </p:nvCxnSpPr>
        <p:spPr>
          <a:xfrm>
            <a:off x="5977815"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52"/>
          <p:cNvCxnSpPr/>
          <p:nvPr/>
        </p:nvCxnSpPr>
        <p:spPr>
          <a:xfrm>
            <a:off x="6135105"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18" name="Google Shape;418;p52"/>
          <p:cNvCxnSpPr/>
          <p:nvPr/>
        </p:nvCxnSpPr>
        <p:spPr>
          <a:xfrm>
            <a:off x="6297284" y="662870"/>
            <a:ext cx="0" cy="3906900"/>
          </a:xfrm>
          <a:prstGeom prst="straightConnector1">
            <a:avLst/>
          </a:prstGeom>
          <a:noFill/>
          <a:ln cap="flat" cmpd="sng" w="9525">
            <a:solidFill>
              <a:schemeClr val="dk2"/>
            </a:solidFill>
            <a:prstDash val="solid"/>
            <a:round/>
            <a:headEnd len="med" w="med" type="none"/>
            <a:tailEnd len="med" w="med" type="none"/>
          </a:ln>
        </p:spPr>
      </p:cxnSp>
      <p:sp>
        <p:nvSpPr>
          <p:cNvPr id="419" name="Google Shape;419;p52"/>
          <p:cNvSpPr/>
          <p:nvPr/>
        </p:nvSpPr>
        <p:spPr>
          <a:xfrm>
            <a:off x="4987625" y="743225"/>
            <a:ext cx="132000" cy="123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2"/>
          <p:cNvSpPr/>
          <p:nvPr/>
        </p:nvSpPr>
        <p:spPr>
          <a:xfrm>
            <a:off x="5144925" y="1751325"/>
            <a:ext cx="132000" cy="26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2"/>
          <p:cNvSpPr/>
          <p:nvPr/>
        </p:nvSpPr>
        <p:spPr>
          <a:xfrm>
            <a:off x="5757774" y="743225"/>
            <a:ext cx="132000" cy="13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2"/>
          <p:cNvSpPr/>
          <p:nvPr/>
        </p:nvSpPr>
        <p:spPr>
          <a:xfrm>
            <a:off x="5915049" y="1824700"/>
            <a:ext cx="132000" cy="8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2"/>
          <p:cNvSpPr/>
          <p:nvPr/>
        </p:nvSpPr>
        <p:spPr>
          <a:xfrm>
            <a:off x="5915049" y="3256600"/>
            <a:ext cx="132000" cy="5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2"/>
          <p:cNvSpPr/>
          <p:nvPr/>
        </p:nvSpPr>
        <p:spPr>
          <a:xfrm>
            <a:off x="6077224" y="2684500"/>
            <a:ext cx="132000" cy="57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2"/>
          <p:cNvSpPr/>
          <p:nvPr/>
        </p:nvSpPr>
        <p:spPr>
          <a:xfrm>
            <a:off x="6233699" y="3256600"/>
            <a:ext cx="1320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3"/>
          <p:cNvPicPr preferRelativeResize="0"/>
          <p:nvPr/>
        </p:nvPicPr>
        <p:blipFill rotWithShape="1">
          <a:blip r:embed="rId3">
            <a:alphaModFix/>
          </a:blip>
          <a:srcRect b="29283" l="0" r="79926" t="0"/>
          <a:stretch/>
        </p:blipFill>
        <p:spPr>
          <a:xfrm>
            <a:off x="203200" y="241224"/>
            <a:ext cx="1295050" cy="3421776"/>
          </a:xfrm>
          <a:prstGeom prst="rect">
            <a:avLst/>
          </a:prstGeom>
          <a:noFill/>
          <a:ln>
            <a:noFill/>
          </a:ln>
        </p:spPr>
      </p:pic>
      <p:pic>
        <p:nvPicPr>
          <p:cNvPr id="431" name="Google Shape;431;p53"/>
          <p:cNvPicPr preferRelativeResize="0"/>
          <p:nvPr/>
        </p:nvPicPr>
        <p:blipFill>
          <a:blip r:embed="rId4">
            <a:alphaModFix/>
          </a:blip>
          <a:stretch>
            <a:fillRect/>
          </a:stretch>
        </p:blipFill>
        <p:spPr>
          <a:xfrm>
            <a:off x="1346200" y="241600"/>
            <a:ext cx="6451600" cy="4838700"/>
          </a:xfrm>
          <a:prstGeom prst="rect">
            <a:avLst/>
          </a:prstGeom>
          <a:noFill/>
          <a:ln>
            <a:noFill/>
          </a:ln>
        </p:spPr>
      </p:pic>
      <p:sp>
        <p:nvSpPr>
          <p:cNvPr id="432" name="Google Shape;432;p53"/>
          <p:cNvSpPr/>
          <p:nvPr/>
        </p:nvSpPr>
        <p:spPr>
          <a:xfrm>
            <a:off x="5748200" y="424000"/>
            <a:ext cx="1487400" cy="15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txBox="1"/>
          <p:nvPr/>
        </p:nvSpPr>
        <p:spPr>
          <a:xfrm rot="-5400000">
            <a:off x="6304072"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Tensor</a:t>
            </a:r>
            <a:endParaRPr sz="1200">
              <a:latin typeface="Roboto"/>
              <a:ea typeface="Roboto"/>
              <a:cs typeface="Roboto"/>
              <a:sym typeface="Roboto"/>
            </a:endParaRPr>
          </a:p>
        </p:txBody>
      </p:sp>
      <p:sp>
        <p:nvSpPr>
          <p:cNvPr id="434" name="Google Shape;434;p53"/>
          <p:cNvSpPr txBox="1"/>
          <p:nvPr/>
        </p:nvSpPr>
        <p:spPr>
          <a:xfrm rot="-5400000">
            <a:off x="6461597" y="139416"/>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Buffer</a:t>
            </a:r>
            <a:endParaRPr sz="1200">
              <a:latin typeface="Roboto"/>
              <a:ea typeface="Roboto"/>
              <a:cs typeface="Roboto"/>
              <a:sym typeface="Roboto"/>
            </a:endParaRPr>
          </a:p>
        </p:txBody>
      </p:sp>
      <p:sp>
        <p:nvSpPr>
          <p:cNvPr id="435" name="Google Shape;435;p53"/>
          <p:cNvSpPr txBox="1"/>
          <p:nvPr/>
        </p:nvSpPr>
        <p:spPr>
          <a:xfrm rot="-5400000">
            <a:off x="7074222"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Implicit </a:t>
            </a:r>
            <a:endParaRPr sz="1200">
              <a:latin typeface="Roboto"/>
              <a:ea typeface="Roboto"/>
              <a:cs typeface="Roboto"/>
              <a:sym typeface="Roboto"/>
            </a:endParaRPr>
          </a:p>
        </p:txBody>
      </p:sp>
      <p:sp>
        <p:nvSpPr>
          <p:cNvPr id="436" name="Google Shape;436;p53"/>
          <p:cNvSpPr txBox="1"/>
          <p:nvPr/>
        </p:nvSpPr>
        <p:spPr>
          <a:xfrm rot="-5400000">
            <a:off x="7231497"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Explicit</a:t>
            </a:r>
            <a:endParaRPr sz="1200">
              <a:latin typeface="Roboto"/>
              <a:ea typeface="Roboto"/>
              <a:cs typeface="Roboto"/>
              <a:sym typeface="Roboto"/>
            </a:endParaRPr>
          </a:p>
        </p:txBody>
      </p:sp>
      <p:sp>
        <p:nvSpPr>
          <p:cNvPr id="437" name="Google Shape;437;p53"/>
          <p:cNvSpPr txBox="1"/>
          <p:nvPr/>
        </p:nvSpPr>
        <p:spPr>
          <a:xfrm rot="-5400000">
            <a:off x="7393672"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Loops</a:t>
            </a:r>
            <a:endParaRPr sz="1200">
              <a:latin typeface="Roboto"/>
              <a:ea typeface="Roboto"/>
              <a:cs typeface="Roboto"/>
              <a:sym typeface="Roboto"/>
            </a:endParaRPr>
          </a:p>
        </p:txBody>
      </p:sp>
      <p:sp>
        <p:nvSpPr>
          <p:cNvPr id="438" name="Google Shape;438;p53"/>
          <p:cNvSpPr txBox="1"/>
          <p:nvPr/>
        </p:nvSpPr>
        <p:spPr>
          <a:xfrm rot="-5400000">
            <a:off x="7550147" y="139450"/>
            <a:ext cx="7824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CFG</a:t>
            </a:r>
            <a:endParaRPr sz="1200">
              <a:latin typeface="Roboto"/>
              <a:ea typeface="Roboto"/>
              <a:cs typeface="Roboto"/>
              <a:sym typeface="Roboto"/>
            </a:endParaRPr>
          </a:p>
        </p:txBody>
      </p:sp>
      <p:cxnSp>
        <p:nvCxnSpPr>
          <p:cNvPr id="439" name="Google Shape;439;p53"/>
          <p:cNvCxnSpPr/>
          <p:nvPr/>
        </p:nvCxnSpPr>
        <p:spPr>
          <a:xfrm>
            <a:off x="6692847"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53"/>
          <p:cNvCxnSpPr/>
          <p:nvPr/>
        </p:nvCxnSpPr>
        <p:spPr>
          <a:xfrm>
            <a:off x="6850136"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53"/>
          <p:cNvCxnSpPr/>
          <p:nvPr/>
        </p:nvCxnSpPr>
        <p:spPr>
          <a:xfrm>
            <a:off x="7462172"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53"/>
          <p:cNvCxnSpPr/>
          <p:nvPr/>
        </p:nvCxnSpPr>
        <p:spPr>
          <a:xfrm>
            <a:off x="7619461"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53"/>
          <p:cNvCxnSpPr/>
          <p:nvPr/>
        </p:nvCxnSpPr>
        <p:spPr>
          <a:xfrm>
            <a:off x="7776751" y="672650"/>
            <a:ext cx="0" cy="39069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53"/>
          <p:cNvCxnSpPr/>
          <p:nvPr/>
        </p:nvCxnSpPr>
        <p:spPr>
          <a:xfrm>
            <a:off x="7938931" y="662870"/>
            <a:ext cx="0" cy="39069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53"/>
          <p:cNvSpPr/>
          <p:nvPr/>
        </p:nvSpPr>
        <p:spPr>
          <a:xfrm>
            <a:off x="6629272" y="743225"/>
            <a:ext cx="132000" cy="123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p:nvPr/>
        </p:nvSpPr>
        <p:spPr>
          <a:xfrm>
            <a:off x="6786572" y="1751325"/>
            <a:ext cx="132000" cy="261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3"/>
          <p:cNvSpPr/>
          <p:nvPr/>
        </p:nvSpPr>
        <p:spPr>
          <a:xfrm>
            <a:off x="7399421" y="743225"/>
            <a:ext cx="132000" cy="13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p:nvPr/>
        </p:nvSpPr>
        <p:spPr>
          <a:xfrm>
            <a:off x="7556696" y="1824700"/>
            <a:ext cx="132000" cy="85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3"/>
          <p:cNvSpPr/>
          <p:nvPr/>
        </p:nvSpPr>
        <p:spPr>
          <a:xfrm>
            <a:off x="7556696" y="3256600"/>
            <a:ext cx="132000" cy="53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3"/>
          <p:cNvSpPr/>
          <p:nvPr/>
        </p:nvSpPr>
        <p:spPr>
          <a:xfrm>
            <a:off x="7718871" y="2684500"/>
            <a:ext cx="132000" cy="57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3"/>
          <p:cNvSpPr/>
          <p:nvPr/>
        </p:nvSpPr>
        <p:spPr>
          <a:xfrm>
            <a:off x="7875346" y="3256600"/>
            <a:ext cx="132000" cy="111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4"/>
          <p:cNvPicPr preferRelativeResize="0"/>
          <p:nvPr/>
        </p:nvPicPr>
        <p:blipFill>
          <a:blip r:embed="rId3">
            <a:alphaModFix/>
          </a:blip>
          <a:stretch>
            <a:fillRect/>
          </a:stretch>
        </p:blipFill>
        <p:spPr>
          <a:xfrm>
            <a:off x="1345980" y="241226"/>
            <a:ext cx="645160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5"/>
          <p:cNvPicPr preferRelativeResize="0"/>
          <p:nvPr/>
        </p:nvPicPr>
        <p:blipFill>
          <a:blip r:embed="rId3">
            <a:alphaModFix/>
          </a:blip>
          <a:stretch>
            <a:fillRect/>
          </a:stretch>
        </p:blipFill>
        <p:spPr>
          <a:xfrm>
            <a:off x="1345980" y="241226"/>
            <a:ext cx="6451600" cy="4838700"/>
          </a:xfrm>
          <a:prstGeom prst="rect">
            <a:avLst/>
          </a:prstGeom>
          <a:noFill/>
          <a:ln>
            <a:noFill/>
          </a:ln>
        </p:spPr>
      </p:pic>
      <p:sp>
        <p:nvSpPr>
          <p:cNvPr id="462" name="Google Shape;462;p55"/>
          <p:cNvSpPr/>
          <p:nvPr/>
        </p:nvSpPr>
        <p:spPr>
          <a:xfrm>
            <a:off x="1623425" y="503675"/>
            <a:ext cx="4019400" cy="18756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5"/>
          <p:cNvSpPr/>
          <p:nvPr/>
        </p:nvSpPr>
        <p:spPr>
          <a:xfrm>
            <a:off x="1677225" y="3284025"/>
            <a:ext cx="4924200" cy="1467000"/>
          </a:xfrm>
          <a:prstGeom prst="rect">
            <a:avLst/>
          </a:prstGeom>
          <a:solidFill>
            <a:srgbClr val="FFFFFF">
              <a:alpha val="8827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Structured Ops Rationale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MLIR Dialects for Codegen</a:t>
            </a:r>
            <a:endParaRPr/>
          </a:p>
        </p:txBody>
      </p:sp>
      <p:sp>
        <p:nvSpPr>
          <p:cNvPr id="201" name="Google Shape;201;p3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2" name="Google Shape;202;p30"/>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Philosophy: Transformations First</a:t>
            </a:r>
            <a:endParaRPr/>
          </a:p>
        </p:txBody>
      </p:sp>
      <p:sp>
        <p:nvSpPr>
          <p:cNvPr id="474" name="Google Shape;474;p57"/>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chemeClr val="dk2"/>
                </a:solidFill>
                <a:latin typeface="Roboto"/>
                <a:ea typeface="Roboto"/>
                <a:cs typeface="Roboto"/>
                <a:sym typeface="Roboto"/>
              </a:rPr>
              <a:t>Transformations are the difference between</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 compiler (-O0) </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an optimizing compiler (-Ox)</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Transformations are applied statically, they need some static information</a:t>
            </a:r>
            <a:endParaRPr sz="18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Useful IR Entities That Bring Structure</a:t>
            </a:r>
            <a:endParaRPr/>
          </a:p>
        </p:txBody>
      </p:sp>
      <p:sp>
        <p:nvSpPr>
          <p:cNvPr id="480" name="Google Shape;480;p58"/>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solidFill>
                  <a:schemeClr val="dk2"/>
                </a:solidFill>
                <a:latin typeface="Roboto"/>
                <a:ea typeface="Roboto"/>
                <a:cs typeface="Roboto"/>
                <a:sym typeface="Roboto"/>
              </a:rPr>
              <a:t>Structured Types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N-D vectors, memref, strided memref, memref with layout</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Dynamic evolution (ragged and sparse memref)</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Less regular but structured types: trees, concurrent hash maps,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Types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N-D vectors, memref, strided memref, memref with layout</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Dynamic evolution (ragged and sparse memref)</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Less regular but structured types: trees, concurrent hash maps, ...</a:t>
            </a:r>
            <a:endParaRPr sz="18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lang="en" sz="1800">
                <a:solidFill>
                  <a:schemeClr val="dk2"/>
                </a:solidFill>
                <a:latin typeface="Roboto"/>
                <a:ea typeface="Roboto"/>
                <a:cs typeface="Roboto"/>
                <a:sym typeface="Roboto"/>
              </a:rPr>
              <a:t>Structured Iterators </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Defined by data, not just a bag of control-flow</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Properties that enable transformations (parallel, reduction, tilable etc)</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486" name="Google Shape;486;p59"/>
          <p:cNvSpPr/>
          <p:nvPr/>
        </p:nvSpPr>
        <p:spPr>
          <a:xfrm>
            <a:off x="120850" y="953325"/>
            <a:ext cx="8939700" cy="12975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Useful IR Entities That Bring Structure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0"/>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Types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N-D vectors, memref, strided memref, memref with layout</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Dynamic evolution (ragged and sparse memref)</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Less regular but structured types: trees, concurrent hash maps, ...</a:t>
            </a:r>
            <a:endParaRPr sz="18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rPr lang="en" sz="1800">
                <a:solidFill>
                  <a:schemeClr val="dk2"/>
                </a:solidFill>
                <a:latin typeface="Roboto"/>
                <a:ea typeface="Roboto"/>
                <a:cs typeface="Roboto"/>
                <a:sym typeface="Roboto"/>
              </a:rPr>
              <a:t>Structured Iterators </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Defined by data, not just a bag of control-flow</a:t>
            </a:r>
            <a:endParaRPr sz="1800">
              <a:solidFill>
                <a:schemeClr val="dk2"/>
              </a:solidFill>
              <a:latin typeface="Roboto"/>
              <a:ea typeface="Roboto"/>
              <a:cs typeface="Roboto"/>
              <a:sym typeface="Roboto"/>
            </a:endParaRPr>
          </a:p>
          <a:p>
            <a:pPr indent="-342900" lvl="0" marL="457200" marR="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Properties that enable transformations (parallel, reduction, tilable etc)</a:t>
            </a:r>
            <a:endParaRPr sz="18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Ops </a:t>
            </a:r>
            <a:r>
              <a:rPr b="1" lang="en" sz="1800" u="sng">
                <a:solidFill>
                  <a:schemeClr val="dk2"/>
                </a:solidFill>
                <a:latin typeface="Roboto"/>
                <a:ea typeface="Roboto"/>
                <a:cs typeface="Roboto"/>
                <a:sym typeface="Roboto"/>
              </a:rPr>
              <a:t>combine</a:t>
            </a:r>
            <a:r>
              <a:rPr lang="en" sz="1800">
                <a:solidFill>
                  <a:schemeClr val="dk2"/>
                </a:solidFill>
                <a:latin typeface="Roboto"/>
                <a:ea typeface="Roboto"/>
                <a:cs typeface="Roboto"/>
                <a:sym typeface="Roboto"/>
              </a:rPr>
              <a:t> 3 “things”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Tie structured types and structured iterators in a coherent unit </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Properties to simplify analyses and transformations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High-level correspondence with library calls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493" name="Google Shape;493;p60"/>
          <p:cNvSpPr/>
          <p:nvPr/>
        </p:nvSpPr>
        <p:spPr>
          <a:xfrm>
            <a:off x="120850" y="953325"/>
            <a:ext cx="8939700" cy="2591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0"/>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Useful IR Entities That Bring Structure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Structured Ops Abstraction - Buffers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2"/>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05" name="Google Shape;505;p62"/>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Encode key properties in the </a:t>
            </a:r>
            <a:r>
              <a:rPr b="1" lang="en" sz="1800" u="sng">
                <a:solidFill>
                  <a:schemeClr val="dk2"/>
                </a:solidFill>
                <a:latin typeface="Roboto"/>
                <a:ea typeface="Roboto"/>
                <a:cs typeface="Roboto"/>
                <a:sym typeface="Roboto"/>
              </a:rPr>
              <a:t>type system</a:t>
            </a:r>
            <a:r>
              <a:rPr lang="en" sz="1800">
                <a:solidFill>
                  <a:schemeClr val="dk2"/>
                </a:solidFill>
                <a:latin typeface="Roboto"/>
                <a:ea typeface="Roboto"/>
                <a:cs typeface="Roboto"/>
                <a:sym typeface="Roboto"/>
              </a:rPr>
              <a:t>, consistent with DSL philosophy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06" name="Google Shape;506;p62"/>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Input and Output Buffer Operands + Types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12" name="Google Shape;512;p63"/>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13" name="Google Shape;513;p63"/>
          <p:cNvSpPr/>
          <p:nvPr/>
        </p:nvSpPr>
        <p:spPr>
          <a:xfrm>
            <a:off x="120850" y="1418225"/>
            <a:ext cx="8939700" cy="827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3"/>
          <p:cNvSpPr/>
          <p:nvPr/>
        </p:nvSpPr>
        <p:spPr>
          <a:xfrm>
            <a:off x="197050" y="2545682"/>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3"/>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16" name="Google Shape;516;p63"/>
          <p:cNvSpPr txBox="1"/>
          <p:nvPr/>
        </p:nvSpPr>
        <p:spPr>
          <a:xfrm>
            <a:off x="3342750" y="17068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types</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 … }</a:t>
            </a:r>
            <a:endParaRPr sz="800">
              <a:solidFill>
                <a:srgbClr val="D73A49"/>
              </a:solidFill>
              <a:highlight>
                <a:srgbClr val="F6F8FA"/>
              </a:highlight>
              <a:latin typeface="Consolas"/>
              <a:ea typeface="Consolas"/>
              <a:cs typeface="Consolas"/>
              <a:sym typeface="Consolas"/>
            </a:endParaRPr>
          </a:p>
        </p:txBody>
      </p:sp>
      <p:cxnSp>
        <p:nvCxnSpPr>
          <p:cNvPr id="517" name="Google Shape;517;p63"/>
          <p:cNvCxnSpPr/>
          <p:nvPr/>
        </p:nvCxnSpPr>
        <p:spPr>
          <a:xfrm flipH="1" rot="10800000">
            <a:off x="1530827" y="2279116"/>
            <a:ext cx="2258400" cy="141900"/>
          </a:xfrm>
          <a:prstGeom prst="straightConnector1">
            <a:avLst/>
          </a:prstGeom>
          <a:noFill/>
          <a:ln cap="flat" cmpd="sng" w="19050">
            <a:solidFill>
              <a:srgbClr val="B4A7D6"/>
            </a:solidFill>
            <a:prstDash val="dot"/>
            <a:round/>
            <a:headEnd len="med" w="med" type="none"/>
            <a:tailEnd len="med" w="med" type="triangle"/>
          </a:ln>
        </p:spPr>
      </p:cxnSp>
      <p:sp>
        <p:nvSpPr>
          <p:cNvPr id="518" name="Google Shape;518;p63"/>
          <p:cNvSpPr/>
          <p:nvPr/>
        </p:nvSpPr>
        <p:spPr>
          <a:xfrm>
            <a:off x="3789227" y="2227107"/>
            <a:ext cx="72600" cy="124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3"/>
          <p:cNvSpPr/>
          <p:nvPr/>
        </p:nvSpPr>
        <p:spPr>
          <a:xfrm>
            <a:off x="197050" y="3322050"/>
            <a:ext cx="8939700" cy="6138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Input and Output Buffer Operands + Types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25" name="Google Shape;525;p64"/>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26" name="Google Shape;526;p64"/>
          <p:cNvSpPr/>
          <p:nvPr/>
        </p:nvSpPr>
        <p:spPr>
          <a:xfrm>
            <a:off x="120850" y="1418225"/>
            <a:ext cx="8939700" cy="827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4"/>
          <p:cNvSpPr/>
          <p:nvPr/>
        </p:nvSpPr>
        <p:spPr>
          <a:xfrm>
            <a:off x="197050" y="3322050"/>
            <a:ext cx="8939700" cy="6138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4"/>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29" name="Google Shape;529;p64"/>
          <p:cNvSpPr/>
          <p:nvPr/>
        </p:nvSpPr>
        <p:spPr>
          <a:xfrm>
            <a:off x="197050" y="2545682"/>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4"/>
          <p:cNvSpPr txBox="1"/>
          <p:nvPr/>
        </p:nvSpPr>
        <p:spPr>
          <a:xfrm>
            <a:off x="3342750" y="17068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types</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 … }</a:t>
            </a:r>
            <a:endParaRPr sz="800">
              <a:solidFill>
                <a:srgbClr val="D73A49"/>
              </a:solidFill>
              <a:highlight>
                <a:srgbClr val="F6F8FA"/>
              </a:highlight>
              <a:latin typeface="Consolas"/>
              <a:ea typeface="Consolas"/>
              <a:cs typeface="Consolas"/>
              <a:sym typeface="Consolas"/>
            </a:endParaRPr>
          </a:p>
        </p:txBody>
      </p:sp>
      <p:cxnSp>
        <p:nvCxnSpPr>
          <p:cNvPr id="531" name="Google Shape;531;p64"/>
          <p:cNvCxnSpPr/>
          <p:nvPr/>
        </p:nvCxnSpPr>
        <p:spPr>
          <a:xfrm>
            <a:off x="2441852" y="2545775"/>
            <a:ext cx="1423800" cy="176400"/>
          </a:xfrm>
          <a:prstGeom prst="straightConnector1">
            <a:avLst/>
          </a:prstGeom>
          <a:noFill/>
          <a:ln cap="flat" cmpd="sng" w="19050">
            <a:solidFill>
              <a:srgbClr val="B4A7D6"/>
            </a:solidFill>
            <a:prstDash val="dot"/>
            <a:round/>
            <a:headEnd len="med" w="med" type="none"/>
            <a:tailEnd len="med" w="med" type="triangle"/>
          </a:ln>
        </p:spPr>
      </p:cxnSp>
      <p:cxnSp>
        <p:nvCxnSpPr>
          <p:cNvPr id="532" name="Google Shape;532;p64"/>
          <p:cNvCxnSpPr/>
          <p:nvPr/>
        </p:nvCxnSpPr>
        <p:spPr>
          <a:xfrm flipH="1" rot="10800000">
            <a:off x="2493825" y="2493800"/>
            <a:ext cx="1381800" cy="31200"/>
          </a:xfrm>
          <a:prstGeom prst="straightConnector1">
            <a:avLst/>
          </a:prstGeom>
          <a:noFill/>
          <a:ln cap="flat" cmpd="sng" w="19050">
            <a:solidFill>
              <a:srgbClr val="B4A7D6"/>
            </a:solidFill>
            <a:prstDash val="dot"/>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Input and Output Buffer Operands + Types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38" name="Google Shape;538;p65"/>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39" name="Google Shape;539;p65"/>
          <p:cNvSpPr/>
          <p:nvPr/>
        </p:nvSpPr>
        <p:spPr>
          <a:xfrm>
            <a:off x="197050" y="2545682"/>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5"/>
          <p:cNvSpPr/>
          <p:nvPr/>
        </p:nvSpPr>
        <p:spPr>
          <a:xfrm>
            <a:off x="120850" y="1418225"/>
            <a:ext cx="8939700" cy="827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5"/>
          <p:cNvSpPr/>
          <p:nvPr/>
        </p:nvSpPr>
        <p:spPr>
          <a:xfrm>
            <a:off x="197050" y="3322050"/>
            <a:ext cx="8939700" cy="6138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5"/>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43" name="Google Shape;543;p65"/>
          <p:cNvSpPr txBox="1"/>
          <p:nvPr/>
        </p:nvSpPr>
        <p:spPr>
          <a:xfrm>
            <a:off x="3342750" y="17068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types</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 … }</a:t>
            </a:r>
            <a:endParaRPr sz="800">
              <a:solidFill>
                <a:srgbClr val="D73A49"/>
              </a:solidFill>
              <a:highlight>
                <a:srgbClr val="F6F8FA"/>
              </a:highlight>
              <a:latin typeface="Consolas"/>
              <a:ea typeface="Consolas"/>
              <a:cs typeface="Consolas"/>
              <a:sym typeface="Consolas"/>
            </a:endParaRPr>
          </a:p>
        </p:txBody>
      </p:sp>
      <p:cxnSp>
        <p:nvCxnSpPr>
          <p:cNvPr id="544" name="Google Shape;544;p65"/>
          <p:cNvCxnSpPr/>
          <p:nvPr/>
        </p:nvCxnSpPr>
        <p:spPr>
          <a:xfrm flipH="1" rot="10800000">
            <a:off x="2483425" y="2344125"/>
            <a:ext cx="2036400" cy="748200"/>
          </a:xfrm>
          <a:prstGeom prst="straightConnector1">
            <a:avLst/>
          </a:prstGeom>
          <a:noFill/>
          <a:ln cap="flat" cmpd="sng" w="19050">
            <a:solidFill>
              <a:srgbClr val="B4A7D6"/>
            </a:solidFill>
            <a:prstDash val="dot"/>
            <a:round/>
            <a:headEnd len="med" w="med" type="none"/>
            <a:tailEnd len="med" w="med" type="triangle"/>
          </a:ln>
        </p:spPr>
      </p:cxnSp>
      <p:sp>
        <p:nvSpPr>
          <p:cNvPr id="545" name="Google Shape;545;p65"/>
          <p:cNvSpPr/>
          <p:nvPr/>
        </p:nvSpPr>
        <p:spPr>
          <a:xfrm>
            <a:off x="4485416" y="2206308"/>
            <a:ext cx="72600" cy="2829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5"/>
          <p:cNvSpPr/>
          <p:nvPr/>
        </p:nvSpPr>
        <p:spPr>
          <a:xfrm rot="5400000">
            <a:off x="2432090" y="2729925"/>
            <a:ext cx="72600" cy="8220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65"/>
          <p:cNvCxnSpPr/>
          <p:nvPr/>
        </p:nvCxnSpPr>
        <p:spPr>
          <a:xfrm flipH="1" rot="10800000">
            <a:off x="2483425" y="2660025"/>
            <a:ext cx="2514600" cy="432300"/>
          </a:xfrm>
          <a:prstGeom prst="straightConnector1">
            <a:avLst/>
          </a:prstGeom>
          <a:noFill/>
          <a:ln cap="flat" cmpd="sng" w="19050">
            <a:solidFill>
              <a:srgbClr val="B4A7D6"/>
            </a:solidFill>
            <a:prstDash val="dot"/>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Input and Output Buffer Operands + Types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53" name="Google Shape;553;p66"/>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54" name="Google Shape;554;p66"/>
          <p:cNvSpPr/>
          <p:nvPr/>
        </p:nvSpPr>
        <p:spPr>
          <a:xfrm>
            <a:off x="120850" y="1418225"/>
            <a:ext cx="8939700" cy="827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6"/>
          <p:cNvSpPr/>
          <p:nvPr/>
        </p:nvSpPr>
        <p:spPr>
          <a:xfrm>
            <a:off x="197050" y="3322050"/>
            <a:ext cx="8939700" cy="6138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6"/>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57" name="Google Shape;557;p66"/>
          <p:cNvSpPr/>
          <p:nvPr/>
        </p:nvSpPr>
        <p:spPr>
          <a:xfrm>
            <a:off x="197050" y="2545682"/>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txBox="1"/>
          <p:nvPr/>
        </p:nvSpPr>
        <p:spPr>
          <a:xfrm>
            <a:off x="3342750" y="17068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types</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 … }</a:t>
            </a:r>
            <a:endParaRPr sz="800">
              <a:solidFill>
                <a:srgbClr val="D73A49"/>
              </a:solidFill>
              <a:highlight>
                <a:srgbClr val="F6F8FA"/>
              </a:highlight>
              <a:latin typeface="Consolas"/>
              <a:ea typeface="Consolas"/>
              <a:cs typeface="Consolas"/>
              <a:sym typeface="Consolas"/>
            </a:endParaRPr>
          </a:p>
        </p:txBody>
      </p:sp>
      <p:cxnSp>
        <p:nvCxnSpPr>
          <p:cNvPr id="559" name="Google Shape;559;p66"/>
          <p:cNvCxnSpPr/>
          <p:nvPr/>
        </p:nvCxnSpPr>
        <p:spPr>
          <a:xfrm flipH="1">
            <a:off x="2816150" y="2709943"/>
            <a:ext cx="5236800" cy="1186500"/>
          </a:xfrm>
          <a:prstGeom prst="straightConnector1">
            <a:avLst/>
          </a:prstGeom>
          <a:noFill/>
          <a:ln cap="flat" cmpd="sng" w="19050">
            <a:solidFill>
              <a:srgbClr val="B4A7D6"/>
            </a:solidFill>
            <a:prstDash val="dot"/>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1"/>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08" name="Google Shape;208;p31"/>
          <p:cNvSpPr/>
          <p:nvPr/>
        </p:nvSpPr>
        <p:spPr>
          <a:xfrm>
            <a:off x="1137725" y="187775"/>
            <a:ext cx="1487400" cy="351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505025" y="302250"/>
            <a:ext cx="1423500" cy="46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2394850" y="1798875"/>
            <a:ext cx="3289500" cy="30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7"/>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Domain traversal (Reversible mappings from iterations to data type)</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65" name="Google Shape;565;p67"/>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66" name="Google Shape;566;p67"/>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67" name="Google Shape;567;p67"/>
          <p:cNvSpPr/>
          <p:nvPr/>
        </p:nvSpPr>
        <p:spPr>
          <a:xfrm>
            <a:off x="120850" y="2256425"/>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7"/>
          <p:cNvSpPr/>
          <p:nvPr/>
        </p:nvSpPr>
        <p:spPr>
          <a:xfrm>
            <a:off x="204300" y="3299825"/>
            <a:ext cx="8939700" cy="8529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7"/>
          <p:cNvSpPr/>
          <p:nvPr/>
        </p:nvSpPr>
        <p:spPr>
          <a:xfrm>
            <a:off x="120850" y="2866025"/>
            <a:ext cx="8939700" cy="2829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7"/>
          <p:cNvSpPr txBox="1"/>
          <p:nvPr/>
        </p:nvSpPr>
        <p:spPr>
          <a:xfrm>
            <a:off x="3342750" y="14782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q: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   </a:t>
            </a:r>
            <a:r>
              <a:rPr lang="en" sz="800">
                <a:solidFill>
                  <a:srgbClr val="6A737D"/>
                </a:solidFill>
                <a:highlight>
                  <a:srgbClr val="F6F8FA"/>
                </a:highlight>
                <a:latin typeface="Consolas"/>
                <a:ea typeface="Consolas"/>
                <a:cs typeface="Consolas"/>
                <a:sym typeface="Consolas"/>
              </a:rPr>
              <a:t>// inferred iteration space is consistent with data</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"assert"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a:t>
            </a:r>
            <a:r>
              <a:rPr lang="en" sz="800">
                <a:solidFill>
                  <a:srgbClr val="005CC5"/>
                </a:solidFill>
                <a:highlight>
                  <a:srgbClr val="F6F8FA"/>
                </a:highlight>
                <a:latin typeface="Consolas"/>
                <a:ea typeface="Consolas"/>
                <a:cs typeface="Consolas"/>
                <a:sym typeface="Consolas"/>
              </a:rPr>
              <a: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%m = 0 to %M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%n = 0 to %N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%k = 0 to %K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D73A49"/>
              </a:solidFill>
              <a:highlight>
                <a:srgbClr val="F6F8FA"/>
              </a:highlight>
              <a:latin typeface="Consolas"/>
              <a:ea typeface="Consolas"/>
              <a:cs typeface="Consolas"/>
              <a:sym typeface="Consolas"/>
            </a:endParaRPr>
          </a:p>
        </p:txBody>
      </p:sp>
      <p:cxnSp>
        <p:nvCxnSpPr>
          <p:cNvPr id="571" name="Google Shape;571;p67"/>
          <p:cNvCxnSpPr/>
          <p:nvPr/>
        </p:nvCxnSpPr>
        <p:spPr>
          <a:xfrm>
            <a:off x="1020200" y="2075300"/>
            <a:ext cx="2472300" cy="795300"/>
          </a:xfrm>
          <a:prstGeom prst="straightConnector1">
            <a:avLst/>
          </a:prstGeom>
          <a:noFill/>
          <a:ln cap="flat" cmpd="sng" w="19050">
            <a:solidFill>
              <a:srgbClr val="B4A7D6"/>
            </a:solidFill>
            <a:prstDash val="dot"/>
            <a:round/>
            <a:headEnd len="med" w="med" type="none"/>
            <a:tailEnd len="med" w="med" type="triangle"/>
          </a:ln>
        </p:spPr>
      </p:cxnSp>
      <p:sp>
        <p:nvSpPr>
          <p:cNvPr id="572" name="Google Shape;572;p67"/>
          <p:cNvSpPr/>
          <p:nvPr/>
        </p:nvSpPr>
        <p:spPr>
          <a:xfrm>
            <a:off x="3468875" y="2713775"/>
            <a:ext cx="72600" cy="3297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8"/>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Domain traversal (Reversible mappings from iterations to data type)</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78" name="Google Shape;578;p68"/>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79" name="Google Shape;579;p68"/>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80" name="Google Shape;580;p68"/>
          <p:cNvSpPr/>
          <p:nvPr/>
        </p:nvSpPr>
        <p:spPr>
          <a:xfrm>
            <a:off x="120850" y="2256425"/>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8"/>
          <p:cNvSpPr/>
          <p:nvPr/>
        </p:nvSpPr>
        <p:spPr>
          <a:xfrm>
            <a:off x="197050" y="3294175"/>
            <a:ext cx="8939700" cy="8952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8"/>
          <p:cNvSpPr/>
          <p:nvPr/>
        </p:nvSpPr>
        <p:spPr>
          <a:xfrm>
            <a:off x="120850" y="2866025"/>
            <a:ext cx="8939700" cy="2829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8"/>
          <p:cNvSpPr txBox="1"/>
          <p:nvPr/>
        </p:nvSpPr>
        <p:spPr>
          <a:xfrm>
            <a:off x="3342750" y="14782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q: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   </a:t>
            </a:r>
            <a:r>
              <a:rPr lang="en" sz="800">
                <a:solidFill>
                  <a:srgbClr val="6A737D"/>
                </a:solidFill>
                <a:highlight>
                  <a:srgbClr val="F6F8FA"/>
                </a:highlight>
                <a:latin typeface="Consolas"/>
                <a:ea typeface="Consolas"/>
                <a:cs typeface="Consolas"/>
                <a:sym typeface="Consolas"/>
              </a:rPr>
              <a:t>// inferred iteration space is consistent with data</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"assert"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%m = 0 to %M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%n = 0 to %N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%k = 0 to %K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D73A49"/>
              </a:solidFill>
              <a:highlight>
                <a:srgbClr val="F6F8FA"/>
              </a:highlight>
              <a:latin typeface="Consolas"/>
              <a:ea typeface="Consolas"/>
              <a:cs typeface="Consolas"/>
              <a:sym typeface="Consolas"/>
            </a:endParaRPr>
          </a:p>
        </p:txBody>
      </p:sp>
      <p:cxnSp>
        <p:nvCxnSpPr>
          <p:cNvPr id="584" name="Google Shape;584;p68"/>
          <p:cNvCxnSpPr/>
          <p:nvPr/>
        </p:nvCxnSpPr>
        <p:spPr>
          <a:xfrm>
            <a:off x="2087000" y="1846700"/>
            <a:ext cx="1379700" cy="211200"/>
          </a:xfrm>
          <a:prstGeom prst="straightConnector1">
            <a:avLst/>
          </a:prstGeom>
          <a:noFill/>
          <a:ln cap="flat" cmpd="sng" w="19050">
            <a:solidFill>
              <a:srgbClr val="B4A7D6"/>
            </a:solidFill>
            <a:prstDash val="dot"/>
            <a:round/>
            <a:headEnd len="med" w="med" type="none"/>
            <a:tailEnd len="med" w="med" type="triangle"/>
          </a:ln>
        </p:spPr>
      </p:cxnSp>
      <p:sp>
        <p:nvSpPr>
          <p:cNvPr id="585" name="Google Shape;585;p68"/>
          <p:cNvSpPr/>
          <p:nvPr/>
        </p:nvSpPr>
        <p:spPr>
          <a:xfrm>
            <a:off x="3468875" y="1580384"/>
            <a:ext cx="72600" cy="9558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9"/>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Domain traversal (Reversible mappings from iterations to data type)</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591" name="Google Shape;591;p69"/>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592" name="Google Shape;592;p69"/>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593" name="Google Shape;593;p69"/>
          <p:cNvSpPr/>
          <p:nvPr/>
        </p:nvSpPr>
        <p:spPr>
          <a:xfrm>
            <a:off x="120850" y="2256425"/>
            <a:ext cx="8939700" cy="458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9"/>
          <p:cNvSpPr/>
          <p:nvPr/>
        </p:nvSpPr>
        <p:spPr>
          <a:xfrm>
            <a:off x="197050" y="3294175"/>
            <a:ext cx="8939700" cy="9243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9"/>
          <p:cNvSpPr/>
          <p:nvPr/>
        </p:nvSpPr>
        <p:spPr>
          <a:xfrm>
            <a:off x="120850" y="2866025"/>
            <a:ext cx="8939700" cy="2829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9"/>
          <p:cNvSpPr txBox="1"/>
          <p:nvPr/>
        </p:nvSpPr>
        <p:spPr>
          <a:xfrm>
            <a:off x="3342750" y="14782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q: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   </a:t>
            </a:r>
            <a:r>
              <a:rPr lang="en" sz="800">
                <a:solidFill>
                  <a:srgbClr val="6A737D"/>
                </a:solidFill>
                <a:highlight>
                  <a:srgbClr val="F6F8FA"/>
                </a:highlight>
                <a:latin typeface="Consolas"/>
                <a:ea typeface="Consolas"/>
                <a:cs typeface="Consolas"/>
                <a:sym typeface="Consolas"/>
              </a:rPr>
              <a:t>// inferred iteration space is consistent with data</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"assert"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%m = 0 to %M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%n = 0 to %N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%k = 0 to %K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D73A49"/>
              </a:solidFill>
              <a:highlight>
                <a:srgbClr val="F6F8FA"/>
              </a:highlight>
              <a:latin typeface="Consolas"/>
              <a:ea typeface="Consolas"/>
              <a:cs typeface="Consolas"/>
              <a:sym typeface="Consolas"/>
            </a:endParaRPr>
          </a:p>
        </p:txBody>
      </p:sp>
      <p:cxnSp>
        <p:nvCxnSpPr>
          <p:cNvPr id="597" name="Google Shape;597;p69"/>
          <p:cNvCxnSpPr/>
          <p:nvPr/>
        </p:nvCxnSpPr>
        <p:spPr>
          <a:xfrm>
            <a:off x="2048900" y="2021875"/>
            <a:ext cx="2887200" cy="1299000"/>
          </a:xfrm>
          <a:prstGeom prst="straightConnector1">
            <a:avLst/>
          </a:prstGeom>
          <a:noFill/>
          <a:ln cap="flat" cmpd="sng" w="19050">
            <a:solidFill>
              <a:srgbClr val="B4A7D6"/>
            </a:solidFill>
            <a:prstDash val="dot"/>
            <a:round/>
            <a:headEnd len="med" w="med" type="none"/>
            <a:tailEnd len="med" w="med" type="triangle"/>
          </a:ln>
        </p:spPr>
      </p:cxnSp>
      <p:cxnSp>
        <p:nvCxnSpPr>
          <p:cNvPr id="598" name="Google Shape;598;p69"/>
          <p:cNvCxnSpPr/>
          <p:nvPr/>
        </p:nvCxnSpPr>
        <p:spPr>
          <a:xfrm>
            <a:off x="2048900" y="2021875"/>
            <a:ext cx="2878500" cy="1563900"/>
          </a:xfrm>
          <a:prstGeom prst="straightConnector1">
            <a:avLst/>
          </a:prstGeom>
          <a:noFill/>
          <a:ln cap="flat" cmpd="sng" w="19050">
            <a:solidFill>
              <a:srgbClr val="B4A7D6"/>
            </a:solidFill>
            <a:prstDash val="dot"/>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0"/>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Custom computation with region (or MLIR function)</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04" name="Google Shape;604;p70"/>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605" name="Google Shape;605;p70"/>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06" name="Google Shape;606;p70"/>
          <p:cNvSpPr/>
          <p:nvPr/>
        </p:nvSpPr>
        <p:spPr>
          <a:xfrm>
            <a:off x="120850" y="1418225"/>
            <a:ext cx="8939700" cy="17301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0"/>
          <p:cNvSpPr txBox="1"/>
          <p:nvPr/>
        </p:nvSpPr>
        <p:spPr>
          <a:xfrm>
            <a:off x="3342750" y="1478250"/>
            <a:ext cx="57939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05CC5"/>
                </a:solidFill>
                <a:highlight>
                  <a:srgbClr val="F6F8FA"/>
                </a:highlight>
                <a:latin typeface="Consolas"/>
                <a:ea typeface="Consolas"/>
                <a:cs typeface="Consolas"/>
                <a:sym typeface="Consolas"/>
              </a:rPr>
              <a: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%m = 0 to %M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%n = 0 to %N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%k = 0 to %K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%d</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mulf</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a:t>
            </a:r>
            <a:r>
              <a:rPr lang="en" sz="800">
                <a:solidFill>
                  <a:srgbClr val="6A737D"/>
                </a:solidFill>
                <a:highlight>
                  <a:srgbClr val="F6F8FA"/>
                </a:highlight>
                <a:latin typeface="Consolas"/>
                <a:ea typeface="Consolas"/>
                <a:cs typeface="Consolas"/>
                <a:sym typeface="Consolas"/>
              </a:rPr>
              <a:t>// region body inlined</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addf</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D73A49"/>
              </a:solidFill>
              <a:highlight>
                <a:srgbClr val="F6F8FA"/>
              </a:highlight>
              <a:latin typeface="Consolas"/>
              <a:ea typeface="Consolas"/>
              <a:cs typeface="Consolas"/>
              <a:sym typeface="Consolas"/>
            </a:endParaRPr>
          </a:p>
        </p:txBody>
      </p:sp>
      <p:cxnSp>
        <p:nvCxnSpPr>
          <p:cNvPr id="608" name="Google Shape;608;p70"/>
          <p:cNvCxnSpPr>
            <a:endCxn id="609" idx="1"/>
          </p:cNvCxnSpPr>
          <p:nvPr/>
        </p:nvCxnSpPr>
        <p:spPr>
          <a:xfrm flipH="1" rot="10800000">
            <a:off x="2965152" y="2506270"/>
            <a:ext cx="841500" cy="886800"/>
          </a:xfrm>
          <a:prstGeom prst="straightConnector1">
            <a:avLst/>
          </a:prstGeom>
          <a:noFill/>
          <a:ln cap="flat" cmpd="sng" w="19050">
            <a:solidFill>
              <a:srgbClr val="B4A7D6"/>
            </a:solidFill>
            <a:prstDash val="dot"/>
            <a:round/>
            <a:headEnd len="med" w="med" type="none"/>
            <a:tailEnd len="med" w="med" type="triangle"/>
          </a:ln>
        </p:spPr>
      </p:cxnSp>
      <p:sp>
        <p:nvSpPr>
          <p:cNvPr id="609" name="Google Shape;609;p70"/>
          <p:cNvSpPr/>
          <p:nvPr/>
        </p:nvSpPr>
        <p:spPr>
          <a:xfrm>
            <a:off x="3806652" y="2341420"/>
            <a:ext cx="72600" cy="3297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1"/>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Implicit iterator types (future: explicit mapping to virtual processor id)</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15" name="Google Shape;615;p71"/>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616" name="Google Shape;616;p71"/>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17" name="Google Shape;617;p71"/>
          <p:cNvSpPr/>
          <p:nvPr/>
        </p:nvSpPr>
        <p:spPr>
          <a:xfrm>
            <a:off x="120850" y="2267825"/>
            <a:ext cx="8939700" cy="2829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1"/>
          <p:cNvSpPr/>
          <p:nvPr/>
        </p:nvSpPr>
        <p:spPr>
          <a:xfrm>
            <a:off x="197050" y="2715000"/>
            <a:ext cx="8939700" cy="13872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1"/>
          <p:cNvSpPr txBox="1"/>
          <p:nvPr/>
        </p:nvSpPr>
        <p:spPr>
          <a:xfrm>
            <a:off x="3342750" y="2087850"/>
            <a:ext cx="58782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A737D"/>
                </a:solidFill>
                <a:highlight>
                  <a:srgbClr val="F6F8FA"/>
                </a:highlight>
                <a:latin typeface="Consolas"/>
                <a:ea typeface="Consolas"/>
                <a:cs typeface="Consolas"/>
                <a:sym typeface="Consolas"/>
              </a:rPr>
              <a:t>// iterator_types used for transformations, </a:t>
            </a:r>
            <a:endParaRPr sz="800">
              <a:solidFill>
                <a:srgbClr val="6A737D"/>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6A737D"/>
                </a:solidFill>
                <a:highlight>
                  <a:srgbClr val="F6F8FA"/>
                </a:highlight>
                <a:latin typeface="Consolas"/>
                <a:ea typeface="Consolas"/>
                <a:cs typeface="Consolas"/>
                <a:sym typeface="Consolas"/>
              </a:rPr>
              <a:t>// carry semantic information about dependences</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800">
              <a:solidFill>
                <a:srgbClr val="D73A49"/>
              </a:solidFill>
              <a:highlight>
                <a:srgbClr val="F6F8FA"/>
              </a:highlight>
              <a:latin typeface="Consolas"/>
              <a:ea typeface="Consolas"/>
              <a:cs typeface="Consolas"/>
              <a:sym typeface="Consolas"/>
            </a:endParaRPr>
          </a:p>
        </p:txBody>
      </p:sp>
      <p:cxnSp>
        <p:nvCxnSpPr>
          <p:cNvPr id="620" name="Google Shape;620;p71"/>
          <p:cNvCxnSpPr>
            <a:endCxn id="621" idx="1"/>
          </p:cNvCxnSpPr>
          <p:nvPr/>
        </p:nvCxnSpPr>
        <p:spPr>
          <a:xfrm>
            <a:off x="1046267" y="2066750"/>
            <a:ext cx="1941000" cy="454200"/>
          </a:xfrm>
          <a:prstGeom prst="straightConnector1">
            <a:avLst/>
          </a:prstGeom>
          <a:noFill/>
          <a:ln cap="flat" cmpd="sng" w="19050">
            <a:solidFill>
              <a:srgbClr val="B4A7D6"/>
            </a:solidFill>
            <a:prstDash val="dot"/>
            <a:round/>
            <a:headEnd len="med" w="med" type="none"/>
            <a:tailEnd len="med" w="med" type="triangle"/>
          </a:ln>
        </p:spPr>
      </p:cxnSp>
      <p:sp>
        <p:nvSpPr>
          <p:cNvPr id="621" name="Google Shape;621;p71"/>
          <p:cNvSpPr/>
          <p:nvPr/>
        </p:nvSpPr>
        <p:spPr>
          <a:xfrm rot="5400000">
            <a:off x="2950967" y="1497800"/>
            <a:ext cx="72600" cy="2118900"/>
          </a:xfrm>
          <a:prstGeom prst="leftBrace">
            <a:avLst>
              <a:gd fmla="val 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2"/>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
        <p:nvSpPr>
          <p:cNvPr id="627" name="Google Shape;627;p72"/>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Key property: May correspond to an external library call</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28" name="Google Shape;628;p72"/>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29" name="Google Shape;629;p72"/>
          <p:cNvSpPr/>
          <p:nvPr/>
        </p:nvSpPr>
        <p:spPr>
          <a:xfrm>
            <a:off x="120850" y="1418225"/>
            <a:ext cx="8939700" cy="8385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2"/>
          <p:cNvSpPr/>
          <p:nvPr/>
        </p:nvSpPr>
        <p:spPr>
          <a:xfrm>
            <a:off x="197050" y="3148375"/>
            <a:ext cx="8939700" cy="1004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2"/>
          <p:cNvSpPr/>
          <p:nvPr/>
        </p:nvSpPr>
        <p:spPr>
          <a:xfrm>
            <a:off x="120850" y="2408825"/>
            <a:ext cx="8939700" cy="4311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2"/>
          <p:cNvSpPr txBox="1"/>
          <p:nvPr/>
        </p:nvSpPr>
        <p:spPr>
          <a:xfrm>
            <a:off x="3418950" y="20116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func @</a:t>
            </a:r>
            <a:r>
              <a:rPr lang="en" sz="800">
                <a:solidFill>
                  <a:srgbClr val="032F62"/>
                </a:solidFill>
                <a:highlight>
                  <a:srgbClr val="F6F8FA"/>
                </a:highlight>
                <a:latin typeface="Consolas"/>
                <a:ea typeface="Consolas"/>
                <a:cs typeface="Consolas"/>
                <a:sym typeface="Consolas"/>
              </a:rPr>
              <a:t>matmul_f32 </a:t>
            </a:r>
            <a:r>
              <a:rPr lang="en" sz="800">
                <a:solidFill>
                  <a:srgbClr val="005CC5"/>
                </a:solidFill>
                <a:highlight>
                  <a:srgbClr val="F6F8FA"/>
                </a:highlight>
                <a:latin typeface="Consolas"/>
                <a:ea typeface="Consolas"/>
                <a:cs typeface="Consolas"/>
                <a:sym typeface="Consolas"/>
              </a:rPr>
              <a:t>(</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 -&gt; ()</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32F62"/>
                </a:solidFill>
                <a:highlight>
                  <a:srgbClr val="F6F8FA"/>
                </a:highlight>
                <a:latin typeface="Consolas"/>
                <a:ea typeface="Consolas"/>
                <a:cs typeface="Consolas"/>
                <a:sym typeface="Consolas"/>
              </a:rPr>
              <a:t>call @matmul_f32</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r>
              <a:rPr lang="en" sz="800">
                <a:solidFill>
                  <a:srgbClr val="D73A49"/>
                </a:solidFill>
                <a:highlight>
                  <a:srgbClr val="F6F8FA"/>
                </a:highlight>
                <a:latin typeface="Consolas"/>
                <a:ea typeface="Consolas"/>
                <a:cs typeface="Consolas"/>
                <a:sym typeface="Consolas"/>
              </a:rPr>
              <a:t> memref</a:t>
            </a:r>
            <a:r>
              <a:rPr lang="en" sz="800">
                <a:solidFill>
                  <a:srgbClr val="005CC5"/>
                </a:solidFill>
                <a:highlight>
                  <a:srgbClr val="F6F8FA"/>
                </a:highlight>
                <a:latin typeface="Consolas"/>
                <a:ea typeface="Consolas"/>
                <a:cs typeface="Consolas"/>
                <a:sym typeface="Consolas"/>
              </a:rPr>
              <a:t>&lt;?x?xf32&gt;)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func @</a:t>
            </a:r>
            <a:r>
              <a:rPr lang="en" sz="800">
                <a:solidFill>
                  <a:srgbClr val="032F62"/>
                </a:solidFill>
                <a:highlight>
                  <a:srgbClr val="F6F8FA"/>
                </a:highlight>
                <a:latin typeface="Consolas"/>
                <a:ea typeface="Consolas"/>
                <a:cs typeface="Consolas"/>
                <a:sym typeface="Consolas"/>
              </a:rPr>
              <a:t>matmul_f32 </a:t>
            </a:r>
            <a:r>
              <a:rPr lang="en" sz="800">
                <a:solidFill>
                  <a:srgbClr val="005CC5"/>
                </a:solidFill>
                <a:highlight>
                  <a:srgbClr val="F6F8FA"/>
                </a:highlight>
                <a:latin typeface="Consolas"/>
                <a:ea typeface="Consolas"/>
                <a:cs typeface="Consolas"/>
                <a:sym typeface="Consolas"/>
              </a:rPr>
              <a:t>(!</a:t>
            </a:r>
            <a:r>
              <a:rPr lang="en" sz="800">
                <a:solidFill>
                  <a:srgbClr val="D73A49"/>
                </a:solidFill>
                <a:highlight>
                  <a:srgbClr val="F6F8FA"/>
                </a:highlight>
                <a:latin typeface="Consolas"/>
                <a:ea typeface="Consolas"/>
                <a:cs typeface="Consolas"/>
                <a:sym typeface="Consolas"/>
              </a:rPr>
              <a:t>llvm</a:t>
            </a:r>
            <a:r>
              <a:rPr lang="en" sz="800">
                <a:solidFill>
                  <a:srgbClr val="005CC5"/>
                </a:solidFill>
                <a:highlight>
                  <a:srgbClr val="F6F8FA"/>
                </a:highlight>
                <a:latin typeface="Consolas"/>
                <a:ea typeface="Consolas"/>
                <a:cs typeface="Consolas"/>
                <a:sym typeface="Consolas"/>
              </a:rPr>
              <a:t>&lt;"{ </a:t>
            </a:r>
            <a:r>
              <a:rPr lang="en" sz="800">
                <a:solidFill>
                  <a:srgbClr val="D73A49"/>
                </a:solidFill>
                <a:highlight>
                  <a:srgbClr val="F6F8FA"/>
                </a:highlight>
                <a:latin typeface="Consolas"/>
                <a:ea typeface="Consolas"/>
                <a:cs typeface="Consolas"/>
                <a:sym typeface="Consolas"/>
              </a:rPr>
              <a:t>float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[2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[3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llvm</a:t>
            </a:r>
            <a:r>
              <a:rPr lang="en" sz="800">
                <a:solidFill>
                  <a:srgbClr val="005CC5"/>
                </a:solidFill>
                <a:highlight>
                  <a:srgbClr val="F6F8FA"/>
                </a:highlight>
                <a:latin typeface="Consolas"/>
                <a:ea typeface="Consolas"/>
                <a:cs typeface="Consolas"/>
                <a:sym typeface="Consolas"/>
              </a:rPr>
              <a:t>&lt;"{ </a:t>
            </a:r>
            <a:r>
              <a:rPr lang="en" sz="800">
                <a:solidFill>
                  <a:srgbClr val="D73A49"/>
                </a:solidFill>
                <a:highlight>
                  <a:srgbClr val="F6F8FA"/>
                </a:highlight>
                <a:latin typeface="Consolas"/>
                <a:ea typeface="Consolas"/>
                <a:cs typeface="Consolas"/>
                <a:sym typeface="Consolas"/>
              </a:rPr>
              <a:t>float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[2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[3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llvm</a:t>
            </a:r>
            <a:r>
              <a:rPr lang="en" sz="800">
                <a:solidFill>
                  <a:srgbClr val="005CC5"/>
                </a:solidFill>
                <a:highlight>
                  <a:srgbClr val="F6F8FA"/>
                </a:highlight>
                <a:latin typeface="Consolas"/>
                <a:ea typeface="Consolas"/>
                <a:cs typeface="Consolas"/>
                <a:sym typeface="Consolas"/>
              </a:rPr>
              <a:t>&lt;"{ </a:t>
            </a:r>
            <a:r>
              <a:rPr lang="en" sz="800">
                <a:solidFill>
                  <a:srgbClr val="D73A49"/>
                </a:solidFill>
                <a:highlight>
                  <a:srgbClr val="F6F8FA"/>
                </a:highlight>
                <a:latin typeface="Consolas"/>
                <a:ea typeface="Consolas"/>
                <a:cs typeface="Consolas"/>
                <a:sym typeface="Consolas"/>
              </a:rPr>
              <a:t>float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[2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[3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}*"&gt;) -&gt; ()</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32F62"/>
                </a:solidFill>
                <a:highlight>
                  <a:srgbClr val="F6F8FA"/>
                </a:highlight>
                <a:latin typeface="Consolas"/>
                <a:ea typeface="Consolas"/>
                <a:cs typeface="Consolas"/>
                <a:sym typeface="Consolas"/>
              </a:rPr>
              <a:t>llvm.call @matmul_f32</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llvm</a:t>
            </a:r>
            <a:r>
              <a:rPr lang="en" sz="800">
                <a:solidFill>
                  <a:srgbClr val="005CC5"/>
                </a:solidFill>
                <a:highlight>
                  <a:srgbClr val="F6F8FA"/>
                </a:highlight>
                <a:latin typeface="Consolas"/>
                <a:ea typeface="Consolas"/>
                <a:cs typeface="Consolas"/>
                <a:sym typeface="Consolas"/>
              </a:rPr>
              <a:t>&lt;"{ </a:t>
            </a:r>
            <a:r>
              <a:rPr lang="en" sz="800">
                <a:solidFill>
                  <a:srgbClr val="D73A49"/>
                </a:solidFill>
                <a:highlight>
                  <a:srgbClr val="F6F8FA"/>
                </a:highlight>
                <a:latin typeface="Consolas"/>
                <a:ea typeface="Consolas"/>
                <a:cs typeface="Consolas"/>
                <a:sym typeface="Consolas"/>
              </a:rPr>
              <a:t>float</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[2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[3 x </a:t>
            </a:r>
            <a:r>
              <a:rPr lang="en" sz="800">
                <a:solidFill>
                  <a:srgbClr val="D73A49"/>
                </a:solidFill>
                <a:highlight>
                  <a:srgbClr val="F6F8FA"/>
                </a:highlight>
                <a:latin typeface="Consolas"/>
                <a:ea typeface="Consolas"/>
                <a:cs typeface="Consolas"/>
                <a:sym typeface="Consolas"/>
              </a:rPr>
              <a:t>i64</a:t>
            </a:r>
            <a:r>
              <a:rPr lang="en" sz="800">
                <a:solidFill>
                  <a:srgbClr val="005CC5"/>
                </a:solidFill>
                <a:highlight>
                  <a:srgbClr val="F6F8FA"/>
                </a:highlight>
                <a:latin typeface="Consolas"/>
                <a:ea typeface="Consolas"/>
                <a:cs typeface="Consolas"/>
                <a:sym typeface="Consolas"/>
              </a:rPr>
              <a:t>] }*"&gt;...) -&gt; ()</a:t>
            </a:r>
            <a:endParaRPr sz="8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3"/>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For more properties see the backup slides.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38" name="Google Shape;638;p73"/>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1,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39" name="Google Shape;639;p73"/>
          <p:cNvSpPr/>
          <p:nvPr/>
        </p:nvSpPr>
        <p:spPr>
          <a:xfrm>
            <a:off x="120850" y="1418225"/>
            <a:ext cx="8939700" cy="8097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3"/>
          <p:cNvSpPr/>
          <p:nvPr/>
        </p:nvSpPr>
        <p:spPr>
          <a:xfrm>
            <a:off x="273250" y="3148375"/>
            <a:ext cx="8939700" cy="1004400"/>
          </a:xfrm>
          <a:prstGeom prst="rect">
            <a:avLst/>
          </a:prstGeom>
          <a:solidFill>
            <a:srgbClr val="FFFFFF">
              <a:alpha val="8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3"/>
          <p:cNvSpPr txBox="1"/>
          <p:nvPr/>
        </p:nvSpPr>
        <p:spPr>
          <a:xfrm>
            <a:off x="3342750" y="1478250"/>
            <a:ext cx="5878200" cy="16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q: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%KK</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0: </a:t>
            </a:r>
            <a:r>
              <a:rPr lang="en" sz="800">
                <a:solidFill>
                  <a:srgbClr val="D73A49"/>
                </a:solidFill>
                <a:highlight>
                  <a:srgbClr val="F6F8FA"/>
                </a:highlight>
                <a:latin typeface="Consolas"/>
                <a:ea typeface="Consolas"/>
                <a:cs typeface="Consolas"/>
                <a:sym typeface="Consolas"/>
              </a:rPr>
              <a:t>index</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%NN</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"dim"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1: </a:t>
            </a:r>
            <a:r>
              <a:rPr lang="en" sz="800">
                <a:solidFill>
                  <a:srgbClr val="D73A49"/>
                </a:solidFill>
                <a:highlight>
                  <a:srgbClr val="F6F8FA"/>
                </a:highlight>
                <a:latin typeface="Consolas"/>
                <a:ea typeface="Consolas"/>
                <a:cs typeface="Consolas"/>
                <a:sym typeface="Consolas"/>
              </a:rPr>
              <a:t>index</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%MM</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   </a:t>
            </a:r>
            <a:r>
              <a:rPr lang="en" sz="800">
                <a:solidFill>
                  <a:srgbClr val="6A737D"/>
                </a:solidFill>
                <a:highlight>
                  <a:srgbClr val="F6F8FA"/>
                </a:highlight>
                <a:latin typeface="Consolas"/>
                <a:ea typeface="Consolas"/>
                <a:cs typeface="Consolas"/>
                <a:sym typeface="Consolas"/>
              </a:rPr>
              <a:t>// inferred iteration space is consistent with data</a:t>
            </a:r>
            <a:endParaRPr sz="800">
              <a:solidFill>
                <a:srgbClr val="D73A49"/>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"assert"</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%eq</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i1</a:t>
            </a:r>
            <a:r>
              <a:rPr lang="en" sz="800">
                <a:solidFill>
                  <a:srgbClr val="005CC5"/>
                </a:solidFill>
                <a:highlight>
                  <a:srgbClr val="F6F8FA"/>
                </a:highlight>
                <a:latin typeface="Consolas"/>
                <a:ea typeface="Consolas"/>
                <a:cs typeface="Consolas"/>
                <a:sym typeface="Consolas"/>
              </a:rPr>
              <a:t>) -&gt;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%m = 0 to %M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%n = 0 to %N {</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for %k = 0 to %K {</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%k</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"load"</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 </a:t>
            </a:r>
            <a:r>
              <a:rPr lang="en" sz="800">
                <a:solidFill>
                  <a:srgbClr val="032F62"/>
                </a:solidFill>
                <a:highlight>
                  <a:srgbClr val="F6F8FA"/>
                </a:highlight>
                <a:latin typeface="Consolas"/>
                <a:ea typeface="Consolas"/>
                <a:cs typeface="Consolas"/>
                <a:sym typeface="Consolas"/>
              </a:rPr>
              <a:t>"compute"</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%a</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%b, %c</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f32, f32</a:t>
            </a:r>
            <a:r>
              <a:rPr lang="en" sz="800">
                <a:solidFill>
                  <a:srgbClr val="005CC5"/>
                </a:solidFill>
                <a:highlight>
                  <a:srgbClr val="F6F8FA"/>
                </a:highlight>
                <a:latin typeface="Consolas"/>
                <a:ea typeface="Consolas"/>
                <a:cs typeface="Consolas"/>
                <a:sym typeface="Consolas"/>
              </a:rPr>
              <a:t>) -&gt; (</a:t>
            </a:r>
            <a:r>
              <a:rPr lang="en" sz="800">
                <a:solidFill>
                  <a:srgbClr val="D73A49"/>
                </a:solidFill>
                <a:highlight>
                  <a:srgbClr val="F6F8FA"/>
                </a:highlight>
                <a:latin typeface="Consolas"/>
                <a:ea typeface="Consolas"/>
                <a:cs typeface="Consolas"/>
                <a:sym typeface="Consolas"/>
              </a:rPr>
              <a:t>f32</a:t>
            </a:r>
            <a:r>
              <a:rPr lang="en" sz="800">
                <a:solidFill>
                  <a:srgbClr val="005CC5"/>
                </a:solidFill>
                <a:highlight>
                  <a:srgbClr val="F6F8FA"/>
                </a:highlight>
                <a:latin typeface="Consolas"/>
                <a:ea typeface="Consolas"/>
                <a:cs typeface="Consolas"/>
                <a:sym typeface="Consolas"/>
              </a:rPr>
              <a:t>) </a:t>
            </a:r>
            <a:r>
              <a:rPr lang="en" sz="800">
                <a:solidFill>
                  <a:srgbClr val="6A737D"/>
                </a:solidFill>
                <a:highlight>
                  <a:srgbClr val="F6F8FA"/>
                </a:highlight>
                <a:latin typeface="Consolas"/>
                <a:ea typeface="Consolas"/>
                <a:cs typeface="Consolas"/>
                <a:sym typeface="Consolas"/>
              </a:rPr>
              <a:t>// compute arg types match element type</a:t>
            </a:r>
            <a:endParaRPr sz="8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r>
              <a:rPr lang="en" sz="800">
                <a:solidFill>
                  <a:srgbClr val="032F62"/>
                </a:solidFill>
                <a:highlight>
                  <a:srgbClr val="F6F8FA"/>
                </a:highlight>
                <a:latin typeface="Consolas"/>
                <a:ea typeface="Consolas"/>
                <a:cs typeface="Consolas"/>
                <a:sym typeface="Consolas"/>
              </a:rPr>
              <a:t>"store"</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%cc</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%C</a:t>
            </a:r>
            <a:r>
              <a:rPr lang="en" sz="800">
                <a:solidFill>
                  <a:srgbClr val="005CC5"/>
                </a:solidFill>
                <a:highlight>
                  <a:srgbClr val="F6F8FA"/>
                </a:highlight>
                <a:latin typeface="Consolas"/>
                <a:ea typeface="Consolas"/>
                <a:cs typeface="Consolas"/>
                <a:sym typeface="Consolas"/>
              </a:rPr>
              <a:t>[</a:t>
            </a:r>
            <a:r>
              <a:rPr lang="en" sz="800">
                <a:solidFill>
                  <a:srgbClr val="E36209"/>
                </a:solidFill>
                <a:highlight>
                  <a:srgbClr val="F6F8FA"/>
                </a:highlight>
                <a:latin typeface="Consolas"/>
                <a:ea typeface="Consolas"/>
                <a:cs typeface="Consolas"/>
                <a:sym typeface="Consolas"/>
              </a:rPr>
              <a:t>%m</a:t>
            </a:r>
            <a:r>
              <a:rPr lang="en" sz="800">
                <a:solidFill>
                  <a:srgbClr val="005CC5"/>
                </a:solidFill>
                <a:highlight>
                  <a:srgbClr val="F6F8FA"/>
                </a:highlight>
                <a:latin typeface="Consolas"/>
                <a:ea typeface="Consolas"/>
                <a:cs typeface="Consolas"/>
                <a:sym typeface="Consolas"/>
              </a:rPr>
              <a:t>, </a:t>
            </a:r>
            <a:r>
              <a:rPr lang="en" sz="800">
                <a:solidFill>
                  <a:srgbClr val="E36209"/>
                </a:solidFill>
                <a:highlight>
                  <a:srgbClr val="F6F8FA"/>
                </a:highlight>
                <a:latin typeface="Consolas"/>
                <a:ea typeface="Consolas"/>
                <a:cs typeface="Consolas"/>
                <a:sym typeface="Consolas"/>
              </a:rPr>
              <a:t>%n</a:t>
            </a:r>
            <a:r>
              <a:rPr lang="en" sz="800">
                <a:solidFill>
                  <a:srgbClr val="005CC5"/>
                </a:solidFill>
                <a:highlight>
                  <a:srgbClr val="F6F8FA"/>
                </a:highlight>
                <a:latin typeface="Consolas"/>
                <a:ea typeface="Consolas"/>
                <a:cs typeface="Consolas"/>
                <a:sym typeface="Consolas"/>
              </a:rPr>
              <a:t>]: </a:t>
            </a:r>
            <a:r>
              <a:rPr lang="en" sz="800">
                <a:solidFill>
                  <a:srgbClr val="D73A49"/>
                </a:solidFill>
                <a:highlight>
                  <a:srgbClr val="F6F8FA"/>
                </a:highlight>
                <a:latin typeface="Consolas"/>
                <a:ea typeface="Consolas"/>
                <a:cs typeface="Consolas"/>
                <a:sym typeface="Consolas"/>
              </a:rPr>
              <a:t>memref</a:t>
            </a:r>
            <a:r>
              <a:rPr lang="en" sz="800">
                <a:solidFill>
                  <a:srgbClr val="005CC5"/>
                </a:solidFill>
                <a:highlight>
                  <a:srgbClr val="F6F8FA"/>
                </a:highlight>
                <a:latin typeface="Consolas"/>
                <a:ea typeface="Consolas"/>
                <a:cs typeface="Consolas"/>
                <a:sym typeface="Consolas"/>
              </a:rPr>
              <a:t>&lt;?x?xf32&gt;</a:t>
            </a:r>
            <a:endParaRPr sz="8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800">
                <a:solidFill>
                  <a:srgbClr val="005CC5"/>
                </a:solidFill>
                <a:highlight>
                  <a:srgbClr val="F6F8FA"/>
                </a:highlight>
                <a:latin typeface="Consolas"/>
                <a:ea typeface="Consolas"/>
                <a:cs typeface="Consolas"/>
                <a:sym typeface="Consolas"/>
              </a:rPr>
              <a:t>  }}}</a:t>
            </a:r>
            <a:endParaRPr sz="800">
              <a:solidFill>
                <a:srgbClr val="D73A49"/>
              </a:solidFill>
              <a:highlight>
                <a:srgbClr val="F6F8FA"/>
              </a:highlight>
              <a:latin typeface="Consolas"/>
              <a:ea typeface="Consolas"/>
              <a:cs typeface="Consolas"/>
              <a:sym typeface="Consolas"/>
            </a:endParaRPr>
          </a:p>
        </p:txBody>
      </p:sp>
      <p:sp>
        <p:nvSpPr>
          <p:cNvPr id="642" name="Google Shape;642;p73"/>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Buffer Level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4"/>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a:t>
            </a:r>
            <a:r>
              <a:rPr lang="en"/>
              <a:t>Structured Ops At The Buffer Level</a:t>
            </a:r>
            <a:endParaRPr/>
          </a:p>
        </p:txBody>
      </p:sp>
      <p:sp>
        <p:nvSpPr>
          <p:cNvPr id="648" name="Google Shape;648;p74"/>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Encode key properties in the type system, consistent with DSL philosophy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49" name="Google Shape;649;p74"/>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k),</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(k,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(m, n, k) -&gt; (m, 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args_in = 2, args_out = 1,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 = </a:t>
            </a:r>
            <a:r>
              <a:rPr lang="en" sz="1000">
                <a:solidFill>
                  <a:srgbClr val="E36209"/>
                </a:solidFill>
                <a:highlight>
                  <a:srgbClr val="F6F8FA"/>
                </a:highlight>
                <a:latin typeface="Consolas"/>
                <a:ea typeface="Consolas"/>
                <a:cs typeface="Consolas"/>
                <a:sym typeface="Consolas"/>
              </a:rPr>
              <a:t>#matmul_accesses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library_call = "matmul_f32"</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"s.op"</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#matmul_trait</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^bb0(%a: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%b: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 %c: </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%d = </a:t>
            </a:r>
            <a:r>
              <a:rPr lang="en" sz="1000">
                <a:solidFill>
                  <a:srgbClr val="032F62"/>
                </a:solidFill>
                <a:highlight>
                  <a:srgbClr val="F6F8FA"/>
                </a:highlight>
                <a:latin typeface="Consolas"/>
                <a:ea typeface="Consolas"/>
                <a:cs typeface="Consolas"/>
                <a:sym typeface="Consolas"/>
              </a:rPr>
              <a:t>mulf</a:t>
            </a:r>
            <a:r>
              <a:rPr lang="en" sz="1000">
                <a:solidFill>
                  <a:srgbClr val="005CC5"/>
                </a:solidFill>
                <a:highlight>
                  <a:srgbClr val="F6F8FA"/>
                </a:highlight>
                <a:latin typeface="Consolas"/>
                <a:ea typeface="Consolas"/>
                <a:cs typeface="Consolas"/>
                <a:sym typeface="Consolas"/>
              </a:rPr>
              <a:t> %a, %b: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%e = </a:t>
            </a:r>
            <a:r>
              <a:rPr lang="en" sz="1000">
                <a:solidFill>
                  <a:srgbClr val="032F62"/>
                </a:solidFill>
                <a:highlight>
                  <a:srgbClr val="F6F8FA"/>
                </a:highlight>
                <a:latin typeface="Consolas"/>
                <a:ea typeface="Consolas"/>
                <a:cs typeface="Consolas"/>
                <a:sym typeface="Consolas"/>
              </a:rPr>
              <a:t>addf</a:t>
            </a:r>
            <a:r>
              <a:rPr lang="en" sz="1000">
                <a:solidFill>
                  <a:srgbClr val="005CC5"/>
                </a:solidFill>
                <a:highlight>
                  <a:srgbClr val="F6F8FA"/>
                </a:highlight>
                <a:latin typeface="Consolas"/>
                <a:ea typeface="Consolas"/>
                <a:cs typeface="Consolas"/>
                <a:sym typeface="Consolas"/>
              </a:rPr>
              <a:t> %c, %d: </a:t>
            </a:r>
            <a:r>
              <a:rPr lang="en" sz="1000">
                <a:solidFill>
                  <a:srgbClr val="D50F25"/>
                </a:solidFill>
                <a:highlight>
                  <a:srgbClr val="F6F8FA"/>
                </a:highlight>
                <a:latin typeface="Consolas"/>
                <a:ea typeface="Consolas"/>
                <a:cs typeface="Consolas"/>
                <a:sym typeface="Consolas"/>
              </a:rPr>
              <a:t>f32</a:t>
            </a:r>
            <a:endParaRPr sz="1000">
              <a:solidFill>
                <a:srgbClr val="D50F2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"s.yield"</a:t>
            </a:r>
            <a:r>
              <a:rPr lang="en" sz="1000">
                <a:solidFill>
                  <a:srgbClr val="005CC5"/>
                </a:solidFill>
                <a:highlight>
                  <a:srgbClr val="F6F8FA"/>
                </a:highlight>
                <a:latin typeface="Consolas"/>
                <a:ea typeface="Consolas"/>
                <a:cs typeface="Consolas"/>
                <a:sym typeface="Consolas"/>
              </a:rPr>
              <a:t> %e: </a:t>
            </a:r>
            <a:r>
              <a:rPr lang="en" sz="1000">
                <a:solidFill>
                  <a:srgbClr val="D50F25"/>
                </a:solidFill>
                <a:highlight>
                  <a:srgbClr val="F6F8FA"/>
                </a:highlight>
                <a:latin typeface="Consolas"/>
                <a:ea typeface="Consolas"/>
                <a:cs typeface="Consolas"/>
                <a:sym typeface="Consolas"/>
              </a:rPr>
              <a:t>f32</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50" name="Google Shape;650;p74"/>
          <p:cNvSpPr txBox="1"/>
          <p:nvPr/>
        </p:nvSpPr>
        <p:spPr>
          <a:xfrm>
            <a:off x="419850" y="4486100"/>
            <a:ext cx="86253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s.matmul </a:t>
            </a:r>
            <a:r>
              <a:rPr lang="en" sz="1000">
                <a:solidFill>
                  <a:srgbClr val="005CC5"/>
                </a:solidFill>
                <a:highlight>
                  <a:srgbClr val="F6F8FA"/>
                </a:highlight>
                <a:latin typeface="Consolas"/>
                <a:ea typeface="Consolas"/>
                <a:cs typeface="Consolas"/>
                <a:sym typeface="Consolas"/>
              </a:rPr>
              <a:t>(</a:t>
            </a:r>
            <a:r>
              <a:rPr lang="en" sz="1000">
                <a:solidFill>
                  <a:srgbClr val="E36209"/>
                </a:solidFill>
                <a:highlight>
                  <a:srgbClr val="F6F8FA"/>
                </a:highlight>
                <a:latin typeface="Consolas"/>
                <a:ea typeface="Consolas"/>
                <a:cs typeface="Consolas"/>
                <a:sym typeface="Consolas"/>
              </a:rPr>
              <a:t>%A</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%B</a:t>
            </a:r>
            <a:r>
              <a:rPr lang="en" sz="1000">
                <a:solidFill>
                  <a:srgbClr val="005CC5"/>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a:t>
            </a:r>
            <a:r>
              <a:rPr lang="en" sz="1000">
                <a:solidFill>
                  <a:srgbClr val="005CC5"/>
                </a:solidFill>
                <a:highlight>
                  <a:srgbClr val="F6F8FA"/>
                </a:highlight>
                <a:latin typeface="Consolas"/>
                <a:ea typeface="Consolas"/>
                <a:cs typeface="Consolas"/>
                <a:sym typeface="Consolas"/>
              </a:rPr>
              <a:t>) :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 </a:t>
            </a:r>
            <a:r>
              <a:rPr lang="en" sz="1000">
                <a:solidFill>
                  <a:srgbClr val="D50F25"/>
                </a:solidFill>
                <a:highlight>
                  <a:srgbClr val="F6F8FA"/>
                </a:highlight>
                <a:latin typeface="Consolas"/>
                <a:ea typeface="Consolas"/>
                <a:cs typeface="Consolas"/>
                <a:sym typeface="Consolas"/>
              </a:rPr>
              <a:t>memref</a:t>
            </a:r>
            <a:r>
              <a:rPr lang="en" sz="1000">
                <a:solidFill>
                  <a:srgbClr val="005CC5"/>
                </a:solidFill>
                <a:highlight>
                  <a:srgbClr val="F6F8FA"/>
                </a:highlight>
                <a:latin typeface="Consolas"/>
                <a:ea typeface="Consolas"/>
                <a:cs typeface="Consolas"/>
                <a:sym typeface="Consolas"/>
              </a:rPr>
              <a:t>&lt;?x?x</a:t>
            </a:r>
            <a:r>
              <a:rPr lang="en" sz="1000">
                <a:solidFill>
                  <a:srgbClr val="D50F25"/>
                </a:solidFill>
                <a:highlight>
                  <a:srgbClr val="F6F8FA"/>
                </a:highlight>
                <a:latin typeface="Consolas"/>
                <a:ea typeface="Consolas"/>
                <a:cs typeface="Consolas"/>
                <a:sym typeface="Consolas"/>
              </a:rPr>
              <a:t>f32</a:t>
            </a:r>
            <a:r>
              <a:rPr lang="en" sz="1000">
                <a:solidFill>
                  <a:srgbClr val="005CC5"/>
                </a:solidFill>
                <a:highlight>
                  <a:srgbClr val="F6F8FA"/>
                </a:highlight>
                <a:latin typeface="Consolas"/>
                <a:ea typeface="Consolas"/>
                <a:cs typeface="Consolas"/>
                <a:sym typeface="Consolas"/>
              </a:rPr>
              <a:t>&gt;</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51" name="Google Shape;651;p74"/>
          <p:cNvSpPr txBox="1"/>
          <p:nvPr/>
        </p:nvSpPr>
        <p:spPr>
          <a:xfrm>
            <a:off x="419850" y="41526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Automatically Sugar Into (NYI)</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5"/>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Structured Ops Abstraction - Vectors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6"/>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of Vector Dialects </a:t>
            </a:r>
            <a:endParaRPr/>
          </a:p>
        </p:txBody>
      </p:sp>
      <p:pic>
        <p:nvPicPr>
          <p:cNvPr id="662" name="Google Shape;662;p76"/>
          <p:cNvPicPr preferRelativeResize="0"/>
          <p:nvPr/>
        </p:nvPicPr>
        <p:blipFill>
          <a:blip r:embed="rId3">
            <a:alphaModFix/>
          </a:blip>
          <a:stretch>
            <a:fillRect/>
          </a:stretch>
        </p:blipFill>
        <p:spPr>
          <a:xfrm>
            <a:off x="152400" y="1172000"/>
            <a:ext cx="7887446" cy="38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18" name="Google Shape;218;p32"/>
          <p:cNvSpPr/>
          <p:nvPr/>
        </p:nvSpPr>
        <p:spPr>
          <a:xfrm>
            <a:off x="1137725" y="187775"/>
            <a:ext cx="1487400" cy="351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1505025" y="302250"/>
            <a:ext cx="1423500" cy="46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2394850" y="1798875"/>
            <a:ext cx="3289500" cy="30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2"/>
          <p:cNvPicPr preferRelativeResize="0"/>
          <p:nvPr/>
        </p:nvPicPr>
        <p:blipFill>
          <a:blip r:embed="rId4">
            <a:alphaModFix/>
          </a:blip>
          <a:stretch>
            <a:fillRect/>
          </a:stretch>
        </p:blipFill>
        <p:spPr>
          <a:xfrm>
            <a:off x="1871663" y="2952075"/>
            <a:ext cx="5400675" cy="19836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7"/>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Vector Level</a:t>
            </a:r>
            <a:endParaRPr/>
          </a:p>
        </p:txBody>
      </p:sp>
      <p:sp>
        <p:nvSpPr>
          <p:cNvPr id="668" name="Google Shape;668;p77"/>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Encode key properties in the </a:t>
            </a:r>
            <a:r>
              <a:rPr b="1" lang="en" sz="1800" u="sng">
                <a:solidFill>
                  <a:schemeClr val="dk2"/>
                </a:solidFill>
                <a:latin typeface="Roboto"/>
                <a:ea typeface="Roboto"/>
                <a:cs typeface="Roboto"/>
                <a:sym typeface="Roboto"/>
              </a:rPr>
              <a:t>type system</a:t>
            </a:r>
            <a:r>
              <a:rPr lang="en" sz="1800">
                <a:solidFill>
                  <a:schemeClr val="dk2"/>
                </a:solidFill>
                <a:latin typeface="Roboto"/>
                <a:ea typeface="Roboto"/>
                <a:cs typeface="Roboto"/>
                <a:sym typeface="Roboto"/>
              </a:rPr>
              <a:t>, consistent with DSL philosophy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69" name="Google Shape;669;p77"/>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005CC5"/>
                </a:solidFill>
                <a:highlight>
                  <a:srgbClr val="F6F8FA"/>
                </a:highlight>
                <a:latin typeface="Consolas"/>
                <a:ea typeface="Consolas"/>
                <a:cs typeface="Consolas"/>
                <a:sym typeface="Consolas"/>
              </a:rPr>
              <a:t>b0, f0, f1, c0, c1) -&gt; (c0, b0, c1, f0),</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c1, c0,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f0,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indexing_maps = </a:t>
            </a:r>
            <a:r>
              <a:rPr lang="en" sz="1000">
                <a:solidFill>
                  <a:srgbClr val="E36209"/>
                </a:solidFill>
                <a:highlight>
                  <a:srgbClr val="F6F8FA"/>
                </a:highlight>
                <a:latin typeface="Consolas"/>
                <a:ea typeface="Consolas"/>
                <a:cs typeface="Consolas"/>
                <a:sym typeface="Consolas"/>
              </a:rPr>
              <a:t>#contraction_accesses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a:t>
            </a:r>
            <a:r>
              <a:rPr lang="en" sz="1000">
                <a:solidFill>
                  <a:srgbClr val="005CC5"/>
                </a:solidFill>
                <a:highlight>
                  <a:srgbClr val="F6F8FA"/>
                </a:highlight>
                <a:latin typeface="Consolas"/>
                <a:ea typeface="Consolas"/>
                <a:cs typeface="Consolas"/>
                <a:sym typeface="Consolas"/>
              </a:rPr>
              <a:t>parallel, parallel, parallel, reduction, reduction</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vector.contract #contraction_trait %lhs, %rhs, %acc</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vector&lt;7x8x16x15xf32&gt;, vector&lt;8x16x7x5xf32&gt; into vector&lt;8x15x5xf32&gt;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8"/>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Vector Level</a:t>
            </a:r>
            <a:endParaRPr/>
          </a:p>
        </p:txBody>
      </p:sp>
      <p:sp>
        <p:nvSpPr>
          <p:cNvPr id="675" name="Google Shape;675;p78"/>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Encode key properties in the </a:t>
            </a:r>
            <a:r>
              <a:rPr b="1" lang="en" sz="1800" u="sng">
                <a:solidFill>
                  <a:schemeClr val="dk2"/>
                </a:solidFill>
                <a:latin typeface="Roboto"/>
                <a:ea typeface="Roboto"/>
                <a:cs typeface="Roboto"/>
                <a:sym typeface="Roboto"/>
              </a:rPr>
              <a:t>type system</a:t>
            </a:r>
            <a:r>
              <a:rPr lang="en" sz="1800">
                <a:solidFill>
                  <a:schemeClr val="dk2"/>
                </a:solidFill>
                <a:latin typeface="Roboto"/>
                <a:ea typeface="Roboto"/>
                <a:cs typeface="Roboto"/>
                <a:sym typeface="Roboto"/>
              </a:rPr>
              <a:t>, consistent with DSL philosophy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76" name="Google Shape;676;p78"/>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(c0, b0, c1, f0),</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c1, c0,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f0,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indexing_maps = </a:t>
            </a:r>
            <a:r>
              <a:rPr lang="en" sz="1000">
                <a:solidFill>
                  <a:srgbClr val="E36209"/>
                </a:solidFill>
                <a:highlight>
                  <a:srgbClr val="F6F8FA"/>
                </a:highlight>
                <a:latin typeface="Consolas"/>
                <a:ea typeface="Consolas"/>
                <a:cs typeface="Consolas"/>
                <a:sym typeface="Consolas"/>
              </a:rPr>
              <a:t>#contraction_accesses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parallel, reduction,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vector.contract #contraction_trait0 %lhs, %rhs, %acc</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vector&lt;7x8x16x15xf32&gt;, vector&lt;8x16x7x5xf32&gt; into vector&lt;8x15x5xf32&gt;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77" name="Google Shape;677;p78"/>
          <p:cNvSpPr txBox="1"/>
          <p:nvPr/>
        </p:nvSpPr>
        <p:spPr>
          <a:xfrm>
            <a:off x="357550" y="1958925"/>
            <a:ext cx="3222000" cy="5727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8" name="Google Shape;678;p78"/>
          <p:cNvSpPr txBox="1"/>
          <p:nvPr/>
        </p:nvSpPr>
        <p:spPr>
          <a:xfrm>
            <a:off x="357550" y="2704700"/>
            <a:ext cx="5541300" cy="10287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9" name="Google Shape;679;p78"/>
          <p:cNvSpPr txBox="1"/>
          <p:nvPr/>
        </p:nvSpPr>
        <p:spPr>
          <a:xfrm>
            <a:off x="1981500" y="2365025"/>
            <a:ext cx="1989600" cy="5175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0" name="Google Shape;680;p78"/>
          <p:cNvSpPr txBox="1"/>
          <p:nvPr/>
        </p:nvSpPr>
        <p:spPr>
          <a:xfrm>
            <a:off x="736050" y="1656600"/>
            <a:ext cx="805200" cy="2814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1" name="Google Shape;681;p78"/>
          <p:cNvSpPr txBox="1"/>
          <p:nvPr/>
        </p:nvSpPr>
        <p:spPr>
          <a:xfrm>
            <a:off x="2631700" y="1578975"/>
            <a:ext cx="261900" cy="2199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2" name="Google Shape;682;p78"/>
          <p:cNvSpPr txBox="1"/>
          <p:nvPr/>
        </p:nvSpPr>
        <p:spPr>
          <a:xfrm>
            <a:off x="3194575" y="1575725"/>
            <a:ext cx="194100" cy="3831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3" name="Google Shape;683;p78"/>
          <p:cNvSpPr txBox="1"/>
          <p:nvPr/>
        </p:nvSpPr>
        <p:spPr>
          <a:xfrm>
            <a:off x="2385850" y="1787850"/>
            <a:ext cx="155400" cy="3831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4" name="Google Shape;684;p78"/>
          <p:cNvSpPr txBox="1"/>
          <p:nvPr/>
        </p:nvSpPr>
        <p:spPr>
          <a:xfrm>
            <a:off x="5678975" y="1753650"/>
            <a:ext cx="3222000" cy="14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Structure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Reduction dimensions known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enables selective unrolling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Reduction dimensions separate (e.g. conv spatial dimensions)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avoids reshape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9"/>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At The Vector Level</a:t>
            </a:r>
            <a:endParaRPr/>
          </a:p>
        </p:txBody>
      </p:sp>
      <p:sp>
        <p:nvSpPr>
          <p:cNvPr id="690" name="Google Shape;690;p79"/>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Encode key properties in the </a:t>
            </a:r>
            <a:r>
              <a:rPr b="1" lang="en" sz="1800" u="sng">
                <a:solidFill>
                  <a:schemeClr val="dk2"/>
                </a:solidFill>
                <a:latin typeface="Roboto"/>
                <a:ea typeface="Roboto"/>
                <a:cs typeface="Roboto"/>
                <a:sym typeface="Roboto"/>
              </a:rPr>
              <a:t>type system</a:t>
            </a:r>
            <a:r>
              <a:rPr lang="en" sz="1800">
                <a:solidFill>
                  <a:schemeClr val="dk2"/>
                </a:solidFill>
                <a:latin typeface="Roboto"/>
                <a:ea typeface="Roboto"/>
                <a:cs typeface="Roboto"/>
                <a:sym typeface="Roboto"/>
              </a:rPr>
              <a:t>, consistent with DSL philosophy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691" name="Google Shape;691;p79"/>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#contraction_accesses</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(c0, b0, c1, f0),</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c1, c0,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(b0, f0, f1, c0, c1) -&gt; (b0, f0, f1)</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24292E"/>
                </a:solidFill>
                <a:highlight>
                  <a:srgbClr val="F6F8FA"/>
                </a:highlight>
                <a:latin typeface="Consolas"/>
                <a:ea typeface="Consolas"/>
                <a:cs typeface="Consolas"/>
                <a:sym typeface="Consolas"/>
              </a:rPr>
              <a:t> </a:t>
            </a:r>
            <a:r>
              <a:rPr lang="en" sz="1000">
                <a:solidFill>
                  <a:srgbClr val="E36209"/>
                </a:solidFill>
                <a:highlight>
                  <a:srgbClr val="F6F8FA"/>
                </a:highlight>
                <a:latin typeface="Consolas"/>
                <a:ea typeface="Consolas"/>
                <a:cs typeface="Consolas"/>
                <a:sym typeface="Consolas"/>
              </a:rPr>
              <a:t>#contraction_trait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r>
              <a:rPr lang="en" sz="1000">
                <a:solidFill>
                  <a:srgbClr val="24292E"/>
                </a:solidFill>
                <a:highlight>
                  <a:srgbClr val="F6F8FA"/>
                </a:highlight>
                <a:latin typeface="Consolas"/>
                <a:ea typeface="Consolas"/>
                <a:cs typeface="Consolas"/>
                <a:sym typeface="Consolas"/>
              </a:rPr>
              <a:t> </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indexing_maps = </a:t>
            </a:r>
            <a:r>
              <a:rPr lang="en" sz="1000">
                <a:solidFill>
                  <a:srgbClr val="E36209"/>
                </a:solidFill>
                <a:highlight>
                  <a:srgbClr val="F6F8FA"/>
                </a:highlight>
                <a:latin typeface="Consolas"/>
                <a:ea typeface="Consolas"/>
                <a:cs typeface="Consolas"/>
                <a:sym typeface="Consolas"/>
              </a:rPr>
              <a:t>#contraction_accesses</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iterator_types = [parallel, parallel, parallel, reduction, reduction]</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vector.contract #contraction_trait0 %lhs, %rhs, %acc</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vector&lt;7x8x16x15xf32&gt;, vector&lt;8x16x7x5xf32&gt; into vector&lt;8x15x5xf32&gt;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692" name="Google Shape;692;p79"/>
          <p:cNvSpPr txBox="1"/>
          <p:nvPr/>
        </p:nvSpPr>
        <p:spPr>
          <a:xfrm>
            <a:off x="357550" y="1958925"/>
            <a:ext cx="3222000" cy="5727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3" name="Google Shape;693;p79"/>
          <p:cNvSpPr txBox="1"/>
          <p:nvPr/>
        </p:nvSpPr>
        <p:spPr>
          <a:xfrm>
            <a:off x="357550" y="2704700"/>
            <a:ext cx="5541300" cy="4317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4" name="Google Shape;694;p79"/>
          <p:cNvSpPr txBox="1"/>
          <p:nvPr/>
        </p:nvSpPr>
        <p:spPr>
          <a:xfrm>
            <a:off x="1981500" y="2365025"/>
            <a:ext cx="1989600" cy="5175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5" name="Google Shape;695;p79"/>
          <p:cNvSpPr txBox="1"/>
          <p:nvPr/>
        </p:nvSpPr>
        <p:spPr>
          <a:xfrm>
            <a:off x="736050" y="1656600"/>
            <a:ext cx="805200" cy="2814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6" name="Google Shape;696;p79"/>
          <p:cNvSpPr txBox="1"/>
          <p:nvPr/>
        </p:nvSpPr>
        <p:spPr>
          <a:xfrm>
            <a:off x="2631700" y="1578975"/>
            <a:ext cx="261900" cy="2199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7" name="Google Shape;697;p79"/>
          <p:cNvSpPr txBox="1"/>
          <p:nvPr/>
        </p:nvSpPr>
        <p:spPr>
          <a:xfrm>
            <a:off x="3194575" y="1575725"/>
            <a:ext cx="194100" cy="3831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8" name="Google Shape;698;p79"/>
          <p:cNvSpPr txBox="1"/>
          <p:nvPr/>
        </p:nvSpPr>
        <p:spPr>
          <a:xfrm>
            <a:off x="2385850" y="1787850"/>
            <a:ext cx="155400" cy="3831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99" name="Google Shape;699;p79"/>
          <p:cNvSpPr txBox="1"/>
          <p:nvPr/>
        </p:nvSpPr>
        <p:spPr>
          <a:xfrm>
            <a:off x="5678975" y="1753650"/>
            <a:ext cx="3222000" cy="28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Structure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Reduction dimensions known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enables selective unrolling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Reduction dimensions separate (e.g. conv spatial dimensions)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avoids reshape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Operates on large vector aggregates (e.g. multiples of HW vector size).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Aggregates multiple reduction dimension iterations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e</a:t>
            </a:r>
            <a:r>
              <a:rPr lang="en">
                <a:latin typeface="Roboto"/>
                <a:ea typeface="Roboto"/>
                <a:cs typeface="Roboto"/>
                <a:sym typeface="Roboto"/>
              </a:rPr>
              <a:t>nables unroll and jam, unroll and pack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0"/>
          <p:cNvSpPr txBox="1"/>
          <p:nvPr>
            <p:ph type="title"/>
          </p:nvPr>
        </p:nvSpPr>
        <p:spPr>
          <a:xfrm>
            <a:off x="176225" y="703050"/>
            <a:ext cx="88467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Declarative Transformations with </a:t>
            </a:r>
            <a:endParaRPr/>
          </a:p>
          <a:p>
            <a:pPr indent="0" lvl="0" marL="0" rtl="0" algn="l">
              <a:spcBef>
                <a:spcPts val="0"/>
              </a:spcBef>
              <a:spcAft>
                <a:spcPts val="0"/>
              </a:spcAft>
              <a:buNone/>
            </a:pPr>
            <a:r>
              <a:rPr lang="en"/>
              <a:t>Composable Patterns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Ops Transformations</a:t>
            </a:r>
            <a:endParaRPr/>
          </a:p>
        </p:txBody>
      </p:sp>
      <p:sp>
        <p:nvSpPr>
          <p:cNvPr id="710" name="Google Shape;710;p81"/>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Ops allow the following </a:t>
            </a:r>
            <a:r>
              <a:rPr lang="en" sz="1800">
                <a:solidFill>
                  <a:srgbClr val="009925"/>
                </a:solidFill>
                <a:latin typeface="Roboto"/>
                <a:ea typeface="Roboto"/>
                <a:cs typeface="Roboto"/>
                <a:sym typeface="Roboto"/>
              </a:rPr>
              <a:t>composable</a:t>
            </a:r>
            <a:r>
              <a:rPr lang="en" sz="1800">
                <a:solidFill>
                  <a:schemeClr val="dk2"/>
                </a:solidFill>
                <a:latin typeface="Roboto"/>
                <a:ea typeface="Roboto"/>
                <a:cs typeface="Roboto"/>
                <a:sym typeface="Roboto"/>
              </a:rPr>
              <a:t> transformations: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Parametric Tiling</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Promotion to Temporary Buffer</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Producer-Consumer Fusion</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Mapping to Parallel HW</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Rewrite as Loop around finer-grained structured op</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Rewrite in Vector Form</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Call an HPC library (e.g. cuDNN, cuB, cuTLASS, MKL-DNN, BLIS, swizzle inventor)</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Lower to Affine</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Lower to LLVM</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Unroll to smaller vector form</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Vector rewrite patterns</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2"/>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Structured Ops Transformations Composable?</a:t>
            </a:r>
            <a:endParaRPr/>
          </a:p>
        </p:txBody>
      </p:sp>
      <p:sp>
        <p:nvSpPr>
          <p:cNvPr id="716" name="Google Shape;716;p82"/>
          <p:cNvSpPr txBox="1"/>
          <p:nvPr/>
        </p:nvSpPr>
        <p:spPr>
          <a:xfrm>
            <a:off x="419850" y="876075"/>
            <a:ext cx="91440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Structured Ops provide a natural anchor point for pattern matching and rewriting</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Composes with transformations</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tiling produces loops + </a:t>
            </a:r>
            <a:r>
              <a:rPr lang="en" sz="1800">
                <a:solidFill>
                  <a:srgbClr val="93C47D"/>
                </a:solidFill>
                <a:latin typeface="Roboto"/>
                <a:ea typeface="Roboto"/>
                <a:cs typeface="Roboto"/>
                <a:sym typeface="Roboto"/>
              </a:rPr>
              <a:t>structured ops</a:t>
            </a:r>
            <a:endParaRPr sz="1800">
              <a:solidFill>
                <a:srgbClr val="93C47D"/>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mapping produces loops + </a:t>
            </a:r>
            <a:r>
              <a:rPr lang="en" sz="1800">
                <a:solidFill>
                  <a:srgbClr val="93C47D"/>
                </a:solidFill>
                <a:latin typeface="Roboto"/>
                <a:ea typeface="Roboto"/>
                <a:cs typeface="Roboto"/>
                <a:sym typeface="Roboto"/>
              </a:rPr>
              <a:t>structured ops</a:t>
            </a:r>
            <a:endParaRPr sz="1800">
              <a:solidFill>
                <a:srgbClr val="009925"/>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fusion produces imperfectly nested loops + </a:t>
            </a:r>
            <a:r>
              <a:rPr lang="en" sz="1800">
                <a:solidFill>
                  <a:srgbClr val="93C47D"/>
                </a:solidFill>
                <a:latin typeface="Roboto"/>
                <a:ea typeface="Roboto"/>
                <a:cs typeface="Roboto"/>
                <a:sym typeface="Roboto"/>
              </a:rPr>
              <a:t>structured ops</a:t>
            </a:r>
            <a:endParaRPr sz="1800">
              <a:solidFill>
                <a:srgbClr val="009925"/>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Structure</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no need for complex matching rules on non-local pieces of IR</a:t>
            </a:r>
            <a:endParaRPr sz="1800">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lang="en" sz="1800">
                <a:solidFill>
                  <a:schemeClr val="dk2"/>
                </a:solidFill>
                <a:latin typeface="Roboto"/>
                <a:ea typeface="Roboto"/>
                <a:cs typeface="Roboto"/>
                <a:sym typeface="Roboto"/>
              </a:rPr>
              <a:t>Until we </a:t>
            </a:r>
            <a:r>
              <a:rPr b="1" lang="en" sz="1800" u="sng">
                <a:solidFill>
                  <a:srgbClr val="93C47D"/>
                </a:solidFill>
                <a:latin typeface="Roboto"/>
                <a:ea typeface="Roboto"/>
                <a:cs typeface="Roboto"/>
                <a:sym typeface="Roboto"/>
              </a:rPr>
              <a:t>decide</a:t>
            </a:r>
            <a:r>
              <a:rPr lang="en" sz="1800">
                <a:solidFill>
                  <a:schemeClr val="dk2"/>
                </a:solidFill>
                <a:latin typeface="Roboto"/>
                <a:ea typeface="Roboto"/>
                <a:cs typeface="Roboto"/>
                <a:sym typeface="Roboto"/>
              </a:rPr>
              <a:t> to lower out of structured ops</a:t>
            </a:r>
            <a:endParaRPr sz="1800">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sz="2400">
                <a:solidFill>
                  <a:schemeClr val="dk2"/>
                </a:solidFill>
                <a:latin typeface="Roboto"/>
                <a:ea typeface="Roboto"/>
                <a:cs typeface="Roboto"/>
                <a:sym typeface="Roboto"/>
              </a:rPr>
              <a:t>→ </a:t>
            </a:r>
            <a:r>
              <a:rPr lang="en" sz="1800">
                <a:solidFill>
                  <a:schemeClr val="dk2"/>
                </a:solidFill>
                <a:latin typeface="Roboto"/>
                <a:ea typeface="Roboto"/>
                <a:cs typeface="Roboto"/>
                <a:sym typeface="Roboto"/>
              </a:rPr>
              <a:t>Expose composable building blocks to define an optimization strategy:</a:t>
            </a:r>
            <a:br>
              <a:rPr lang="en" sz="1800">
                <a:solidFill>
                  <a:schemeClr val="dk2"/>
                </a:solidFill>
                <a:latin typeface="Roboto"/>
                <a:ea typeface="Roboto"/>
                <a:cs typeface="Roboto"/>
                <a:sym typeface="Roboto"/>
              </a:rPr>
            </a:br>
            <a:r>
              <a:rPr lang="en" sz="1800">
                <a:solidFill>
                  <a:schemeClr val="dk2"/>
                </a:solidFill>
                <a:latin typeface="Roboto"/>
                <a:ea typeface="Roboto"/>
                <a:cs typeface="Roboto"/>
                <a:sym typeface="Roboto"/>
              </a:rPr>
              <a:t>       semi-automatic “schedule” like Halide, or fully automatic heuristic</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rgbClr val="880000"/>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3"/>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(1) Multi-level Tiling</a:t>
            </a:r>
            <a:endParaRPr/>
          </a:p>
        </p:txBody>
      </p:sp>
      <p:sp>
        <p:nvSpPr>
          <p:cNvPr id="722" name="Google Shape;722;p83"/>
          <p:cNvSpPr txBox="1"/>
          <p:nvPr/>
        </p:nvSpPr>
        <p:spPr>
          <a:xfrm>
            <a:off x="0" y="22334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$op), [(Constraint&lt;Or&lt;[HasNoMarker, HasMarker&lt;</a:t>
            </a:r>
            <a:r>
              <a:rPr lang="en" sz="1100">
                <a:solidFill>
                  <a:srgbClr val="008800"/>
                </a:solidFill>
                <a:highlight>
                  <a:srgbClr val="FFFFFF"/>
                </a:highlight>
              </a:rPr>
              <a:t>"MEM"</a:t>
            </a:r>
            <a:r>
              <a:rPr lang="en" sz="1100">
                <a:highlight>
                  <a:srgbClr val="FFFFFF"/>
                </a:highlight>
              </a:rPr>
              <a:t>&gt;]&gt;&gt;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$op), [(Constraint&lt;HasMarker&lt;</a:t>
            </a:r>
            <a:r>
              <a:rPr lang="en" sz="1100">
                <a:solidFill>
                  <a:srgbClr val="008800"/>
                </a:solidFill>
                <a:highlight>
                  <a:srgbClr val="FFFFFF"/>
                </a:highlight>
              </a:rPr>
              <a:t>"L3"</a:t>
            </a:r>
            <a:r>
              <a:rPr lang="en" sz="1100">
                <a:highlight>
                  <a:srgbClr val="FFFFFF"/>
                </a:highlight>
              </a:rPr>
              <a: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$op), [(Constraint&lt;HasMarker&lt;</a:t>
            </a:r>
            <a:r>
              <a:rPr lang="en" sz="1100">
                <a:solidFill>
                  <a:srgbClr val="008800"/>
                </a:solidFill>
                <a:highlight>
                  <a:srgbClr val="FFFFFF"/>
                </a:highlight>
              </a:rPr>
              <a:t>"L2"</a:t>
            </a:r>
            <a:r>
              <a:rPr lang="en" sz="1100">
                <a:highlight>
                  <a:srgbClr val="FFFFFF"/>
                </a:highlight>
              </a:rPr>
              <a:t>&gt;&gt; $op)]&gt;;</a:t>
            </a:r>
            <a:endParaRPr sz="1100">
              <a:highlight>
                <a:srgbClr val="FFFFFF"/>
              </a:highlight>
            </a:endParaRPr>
          </a:p>
        </p:txBody>
      </p:sp>
      <p:cxnSp>
        <p:nvCxnSpPr>
          <p:cNvPr id="723" name="Google Shape;723;p83"/>
          <p:cNvCxnSpPr/>
          <p:nvPr/>
        </p:nvCxnSpPr>
        <p:spPr>
          <a:xfrm rot="10800000">
            <a:off x="1006700" y="1260075"/>
            <a:ext cx="3300" cy="1107900"/>
          </a:xfrm>
          <a:prstGeom prst="straightConnector1">
            <a:avLst/>
          </a:prstGeom>
          <a:noFill/>
          <a:ln cap="flat" cmpd="sng" w="19050">
            <a:solidFill>
              <a:srgbClr val="B4A7D6"/>
            </a:solidFill>
            <a:prstDash val="dot"/>
            <a:round/>
            <a:headEnd len="med" w="med" type="none"/>
            <a:tailEnd len="med" w="med" type="triangle"/>
          </a:ln>
        </p:spPr>
      </p:cxnSp>
      <p:sp>
        <p:nvSpPr>
          <p:cNvPr id="724" name="Google Shape;724;p83"/>
          <p:cNvSpPr txBox="1"/>
          <p:nvPr/>
        </p:nvSpPr>
        <p:spPr>
          <a:xfrm>
            <a:off x="419850" y="876075"/>
            <a:ext cx="27705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Match </a:t>
            </a: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s.matmul</a:t>
            </a:r>
            <a:r>
              <a:rPr lang="en" sz="1800">
                <a:solidFill>
                  <a:schemeClr val="dk2"/>
                </a:solidFill>
                <a:latin typeface="Roboto"/>
                <a:ea typeface="Roboto"/>
                <a:cs typeface="Roboto"/>
                <a:sym typeface="Roboto"/>
              </a:rPr>
              <a:t> (any type)</a:t>
            </a:r>
            <a:endParaRPr sz="1800">
              <a:solidFill>
                <a:schemeClr val="dk2"/>
              </a:solidFill>
              <a:latin typeface="Roboto"/>
              <a:ea typeface="Roboto"/>
              <a:cs typeface="Roboto"/>
              <a:sym typeface="Roboto"/>
            </a:endParaRPr>
          </a:p>
        </p:txBody>
      </p:sp>
      <p:cxnSp>
        <p:nvCxnSpPr>
          <p:cNvPr id="725" name="Google Shape;725;p83"/>
          <p:cNvCxnSpPr/>
          <p:nvPr/>
        </p:nvCxnSpPr>
        <p:spPr>
          <a:xfrm rot="10800000">
            <a:off x="1907703" y="1717265"/>
            <a:ext cx="0" cy="545100"/>
          </a:xfrm>
          <a:prstGeom prst="straightConnector1">
            <a:avLst/>
          </a:prstGeom>
          <a:noFill/>
          <a:ln cap="flat" cmpd="sng" w="19050">
            <a:solidFill>
              <a:srgbClr val="B4A7D6"/>
            </a:solidFill>
            <a:prstDash val="dot"/>
            <a:round/>
            <a:headEnd len="med" w="med" type="none"/>
            <a:tailEnd len="med" w="med" type="triangle"/>
          </a:ln>
        </p:spPr>
      </p:cxnSp>
      <p:sp>
        <p:nvSpPr>
          <p:cNvPr id="726" name="Google Shape;726;p83"/>
          <p:cNvSpPr txBox="1"/>
          <p:nvPr/>
        </p:nvSpPr>
        <p:spPr>
          <a:xfrm>
            <a:off x="1181850" y="1333275"/>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Capture op and arguments by name</a:t>
            </a:r>
            <a:endParaRPr sz="1800">
              <a:solidFill>
                <a:schemeClr val="dk2"/>
              </a:solidFill>
              <a:latin typeface="Roboto"/>
              <a:ea typeface="Roboto"/>
              <a:cs typeface="Roboto"/>
              <a:sym typeface="Roboto"/>
            </a:endParaRPr>
          </a:p>
        </p:txBody>
      </p:sp>
      <p:cxnSp>
        <p:nvCxnSpPr>
          <p:cNvPr id="727" name="Google Shape;727;p83"/>
          <p:cNvCxnSpPr/>
          <p:nvPr/>
        </p:nvCxnSpPr>
        <p:spPr>
          <a:xfrm rot="10800000">
            <a:off x="6264475" y="1945875"/>
            <a:ext cx="0" cy="545100"/>
          </a:xfrm>
          <a:prstGeom prst="straightConnector1">
            <a:avLst/>
          </a:prstGeom>
          <a:noFill/>
          <a:ln cap="flat" cmpd="sng" w="19050">
            <a:solidFill>
              <a:srgbClr val="B4A7D6"/>
            </a:solidFill>
            <a:prstDash val="dot"/>
            <a:round/>
            <a:headEnd len="med" w="med" type="none"/>
            <a:tailEnd len="med" w="med" type="triangle"/>
          </a:ln>
        </p:spPr>
      </p:cxnSp>
      <p:sp>
        <p:nvSpPr>
          <p:cNvPr id="728" name="Google Shape;728;p83"/>
          <p:cNvSpPr txBox="1"/>
          <p:nvPr/>
        </p:nvSpPr>
        <p:spPr>
          <a:xfrm>
            <a:off x="4687050" y="1638075"/>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Filter ops not marked as </a:t>
            </a:r>
            <a:r>
              <a:rPr lang="en" sz="1800">
                <a:solidFill>
                  <a:srgbClr val="008800"/>
                </a:solidFill>
                <a:highlight>
                  <a:srgbClr val="FFFFFF"/>
                </a:highlight>
              </a:rPr>
              <a:t>"L3"</a:t>
            </a:r>
            <a:r>
              <a:rPr lang="en" sz="1800">
                <a:solidFill>
                  <a:schemeClr val="dk2"/>
                </a:solidFill>
                <a:latin typeface="Roboto"/>
                <a:ea typeface="Roboto"/>
                <a:cs typeface="Roboto"/>
                <a:sym typeface="Roboto"/>
              </a:rPr>
              <a:t> </a:t>
            </a:r>
            <a:endParaRPr sz="1800">
              <a:solidFill>
                <a:schemeClr val="dk2"/>
              </a:solidFill>
              <a:latin typeface="Roboto"/>
              <a:ea typeface="Roboto"/>
              <a:cs typeface="Roboto"/>
              <a:sym typeface="Roboto"/>
            </a:endParaRPr>
          </a:p>
        </p:txBody>
      </p:sp>
      <p:sp>
        <p:nvSpPr>
          <p:cNvPr id="729" name="Google Shape;729;p83"/>
          <p:cNvSpPr/>
          <p:nvPr/>
        </p:nvSpPr>
        <p:spPr>
          <a:xfrm rot="5400000">
            <a:off x="1876570" y="1847700"/>
            <a:ext cx="63600" cy="925500"/>
          </a:xfrm>
          <a:prstGeom prst="leftBrace">
            <a:avLst>
              <a:gd fmla="val 8333" name="adj1"/>
              <a:gd fmla="val 50000" name="adj2"/>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0" name="Google Shape;730;p83"/>
          <p:cNvCxnSpPr/>
          <p:nvPr/>
        </p:nvCxnSpPr>
        <p:spPr>
          <a:xfrm flipH="1">
            <a:off x="3394420" y="2880101"/>
            <a:ext cx="1500" cy="170100"/>
          </a:xfrm>
          <a:prstGeom prst="straightConnector1">
            <a:avLst/>
          </a:prstGeom>
          <a:noFill/>
          <a:ln cap="flat" cmpd="sng" w="19050">
            <a:solidFill>
              <a:srgbClr val="B4A7D6"/>
            </a:solidFill>
            <a:prstDash val="dot"/>
            <a:round/>
            <a:headEnd len="med" w="med" type="none"/>
            <a:tailEnd len="med" w="med" type="triangle"/>
          </a:ln>
        </p:spPr>
      </p:cxnSp>
      <p:sp>
        <p:nvSpPr>
          <p:cNvPr id="731" name="Google Shape;731;p83"/>
          <p:cNvSpPr txBox="1"/>
          <p:nvPr/>
        </p:nvSpPr>
        <p:spPr>
          <a:xfrm>
            <a:off x="3391650" y="2857275"/>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Tile by “sizes” and mark as tiled for </a:t>
            </a:r>
            <a:r>
              <a:rPr lang="en" sz="1800">
                <a:solidFill>
                  <a:srgbClr val="008800"/>
                </a:solidFill>
                <a:highlight>
                  <a:srgbClr val="FFFFFF"/>
                </a:highlight>
              </a:rPr>
              <a:t>"L1"</a:t>
            </a:r>
            <a:endParaRPr sz="1800">
              <a:solidFill>
                <a:schemeClr val="dk2"/>
              </a:solidFill>
              <a:latin typeface="Roboto"/>
              <a:ea typeface="Roboto"/>
              <a:cs typeface="Roboto"/>
              <a:sym typeface="Roboto"/>
            </a:endParaRPr>
          </a:p>
        </p:txBody>
      </p:sp>
      <p:sp>
        <p:nvSpPr>
          <p:cNvPr id="732" name="Google Shape;732;p83"/>
          <p:cNvSpPr/>
          <p:nvPr/>
        </p:nvSpPr>
        <p:spPr>
          <a:xfrm rot="-5400000">
            <a:off x="3363102" y="2022142"/>
            <a:ext cx="63600" cy="1644600"/>
          </a:xfrm>
          <a:prstGeom prst="leftBrace">
            <a:avLst>
              <a:gd fmla="val 8333" name="adj1"/>
              <a:gd fmla="val 50000" name="adj2"/>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Declarative Multi-level Tiling</a:t>
            </a:r>
            <a:endParaRPr/>
          </a:p>
        </p:txBody>
      </p:sp>
      <p:sp>
        <p:nvSpPr>
          <p:cNvPr id="738" name="Google Shape;738;p84"/>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$op), [(Constraint&lt;Or&lt;[HasNoMarker, HasMarker&lt;</a:t>
            </a:r>
            <a:r>
              <a:rPr lang="en" sz="1100">
                <a:solidFill>
                  <a:srgbClr val="008800"/>
                </a:solidFill>
                <a:highlight>
                  <a:srgbClr val="FFFFFF"/>
                </a:highlight>
              </a:rPr>
              <a:t>"MEM"</a:t>
            </a:r>
            <a:r>
              <a:rPr lang="en" sz="1100">
                <a:highlight>
                  <a:srgbClr val="FFFFFF"/>
                </a:highlight>
              </a:rPr>
              <a:t>&gt;]&gt;&gt;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$op), [(Constraint&lt;HasMarker&lt;</a:t>
            </a:r>
            <a:r>
              <a:rPr lang="en" sz="1100">
                <a:solidFill>
                  <a:srgbClr val="008800"/>
                </a:solidFill>
                <a:highlight>
                  <a:srgbClr val="FFFFFF"/>
                </a:highlight>
              </a:rPr>
              <a:t>"L3"</a:t>
            </a:r>
            <a:r>
              <a:rPr lang="en" sz="1100">
                <a:highlight>
                  <a:srgbClr val="FFFFFF"/>
                </a:highlight>
              </a:rPr>
              <a: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$op), [(Constraint&lt;HasMarker&lt;</a:t>
            </a:r>
            <a:r>
              <a:rPr lang="en" sz="1100">
                <a:solidFill>
                  <a:srgbClr val="008800"/>
                </a:solidFill>
                <a:highlight>
                  <a:srgbClr val="FFFFFF"/>
                </a:highlight>
              </a:rPr>
              <a:t>"L2"</a:t>
            </a:r>
            <a:r>
              <a:rPr lang="en" sz="1100">
                <a:highlight>
                  <a:srgbClr val="FFFFFF"/>
                </a:highlight>
              </a:rPr>
              <a:t>&gt;&gt; $op)]&gt;;</a:t>
            </a:r>
            <a:endParaRPr sz="1100">
              <a:highlight>
                <a:srgbClr val="FFFFFF"/>
              </a:highlight>
            </a:endParaRPr>
          </a:p>
        </p:txBody>
      </p:sp>
      <p:sp>
        <p:nvSpPr>
          <p:cNvPr id="739" name="Google Shape;739;p84"/>
          <p:cNvSpPr txBox="1"/>
          <p:nvPr/>
        </p:nvSpPr>
        <p:spPr>
          <a:xfrm>
            <a:off x="1447800" y="1823575"/>
            <a:ext cx="69963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032F62"/>
                </a:solidFill>
                <a:highlight>
                  <a:srgbClr val="F6F8FA"/>
                </a:highlight>
                <a:latin typeface="Consolas"/>
                <a:ea typeface="Consolas"/>
                <a:cs typeface="Consolas"/>
                <a:sym typeface="Consolas"/>
              </a:rPr>
              <a:t>s.matmul</a:t>
            </a:r>
            <a:r>
              <a:rPr lang="en" sz="800"/>
              <a:t> (%A, %B, %C) : memref&lt;?x?xf32, offset: ?, strides: [?, 1]&gt; ...</a:t>
            </a:r>
            <a:endParaRPr sz="800"/>
          </a:p>
          <a:p>
            <a:pPr indent="0" lvl="0" marL="0" rtl="0" algn="l">
              <a:spcBef>
                <a:spcPts val="0"/>
              </a:spcBef>
              <a:spcAft>
                <a:spcPts val="0"/>
              </a:spcAft>
              <a:buNone/>
            </a:pPr>
            <a:r>
              <a:t/>
            </a:r>
            <a:endParaRPr sz="1000"/>
          </a:p>
        </p:txBody>
      </p:sp>
      <p:sp>
        <p:nvSpPr>
          <p:cNvPr id="740" name="Google Shape;740;p84"/>
          <p:cNvSpPr txBox="1"/>
          <p:nvPr/>
        </p:nvSpPr>
        <p:spPr>
          <a:xfrm>
            <a:off x="180900" y="22578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a:t>
            </a:r>
            <a:endParaRPr>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5"/>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$op), [(Constraint&lt;Or&lt;[HasNoMarker, HasMarker&lt;</a:t>
            </a:r>
            <a:r>
              <a:rPr lang="en" sz="1100">
                <a:solidFill>
                  <a:srgbClr val="008800"/>
                </a:solidFill>
                <a:highlight>
                  <a:srgbClr val="FFFFFF"/>
                </a:highlight>
              </a:rPr>
              <a:t>"MEM"</a:t>
            </a:r>
            <a:r>
              <a:rPr lang="en" sz="1100">
                <a:highlight>
                  <a:srgbClr val="FFFFFF"/>
                </a:highlight>
              </a:rPr>
              <a:t>&gt;]&gt;&gt;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$op), [(Constraint&lt;HasMarker&lt;</a:t>
            </a:r>
            <a:r>
              <a:rPr lang="en" sz="1100">
                <a:solidFill>
                  <a:srgbClr val="008800"/>
                </a:solidFill>
                <a:highlight>
                  <a:srgbClr val="FFFFFF"/>
                </a:highlight>
              </a:rPr>
              <a:t>"L3"</a:t>
            </a:r>
            <a:r>
              <a:rPr lang="en" sz="1100">
                <a:highlight>
                  <a:srgbClr val="FFFFFF"/>
                </a:highlight>
              </a:rPr>
              <a: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$op), [(Constraint&lt;HasMarker&lt;</a:t>
            </a:r>
            <a:r>
              <a:rPr lang="en" sz="1100">
                <a:solidFill>
                  <a:srgbClr val="008800"/>
                </a:solidFill>
                <a:highlight>
                  <a:srgbClr val="FFFFFF"/>
                </a:highlight>
              </a:rPr>
              <a:t>"L2"</a:t>
            </a:r>
            <a:r>
              <a:rPr lang="en" sz="1100">
                <a:highlight>
                  <a:srgbClr val="FFFFFF"/>
                </a:highlight>
              </a:rPr>
              <a:t>&gt;&gt; $op)]&gt;;</a:t>
            </a:r>
            <a:endParaRPr sz="1100">
              <a:highlight>
                <a:srgbClr val="FFFFFF"/>
              </a:highlight>
            </a:endParaRPr>
          </a:p>
        </p:txBody>
      </p:sp>
      <p:sp>
        <p:nvSpPr>
          <p:cNvPr id="746" name="Google Shape;746;p85"/>
          <p:cNvSpPr txBox="1"/>
          <p:nvPr/>
        </p:nvSpPr>
        <p:spPr>
          <a:xfrm>
            <a:off x="1531050" y="1576550"/>
            <a:ext cx="69963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%i = %c0 to %6 step %c2000 {</a:t>
            </a:r>
            <a:endParaRPr sz="800"/>
          </a:p>
          <a:p>
            <a:pPr indent="0" lvl="0" marL="0" rtl="0" algn="l">
              <a:spcBef>
                <a:spcPts val="0"/>
              </a:spcBef>
              <a:spcAft>
                <a:spcPts val="0"/>
              </a:spcAft>
              <a:buNone/>
            </a:pPr>
            <a:r>
              <a:rPr lang="en" sz="800"/>
              <a:t>    for %k = %c0_0 to %7 step %c3000 {</a:t>
            </a:r>
            <a:endParaRPr sz="800"/>
          </a:p>
          <a:p>
            <a:pPr indent="0" lvl="0" marL="0" rtl="0" algn="l">
              <a:spcBef>
                <a:spcPts val="0"/>
              </a:spcBef>
              <a:spcAft>
                <a:spcPts val="0"/>
              </a:spcAft>
              <a:buNone/>
            </a:pPr>
            <a:r>
              <a:rPr lang="en" sz="800"/>
              <a:t>      for %k = %c0_1 to %8 step %c4000 {</a:t>
            </a:r>
            <a:endParaRPr sz="800"/>
          </a:p>
          <a:p>
            <a:pPr indent="0" lvl="0" marL="0" rtl="0" algn="l">
              <a:spcBef>
                <a:spcPts val="0"/>
              </a:spcBef>
              <a:spcAft>
                <a:spcPts val="0"/>
              </a:spcAft>
              <a:buNone/>
            </a:pPr>
            <a:r>
              <a:rPr lang="en" sz="800"/>
              <a:t>        %9 = affine.apply (d0) -&gt; (d0 + 2000)(%i)</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%16 = </a:t>
            </a:r>
            <a:r>
              <a:rPr lang="en" sz="800">
                <a:solidFill>
                  <a:srgbClr val="032F62"/>
                </a:solidFill>
                <a:highlight>
                  <a:srgbClr val="F6F8FA"/>
                </a:highlight>
                <a:latin typeface="Consolas"/>
                <a:ea typeface="Consolas"/>
                <a:cs typeface="Consolas"/>
                <a:sym typeface="Consolas"/>
              </a:rPr>
              <a:t>s.subview</a:t>
            </a:r>
            <a:r>
              <a:rPr lang="en" sz="800"/>
              <a:t> %A[%12, %13, %c1, %14, %15,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%21 = </a:t>
            </a:r>
            <a:r>
              <a:rPr lang="en" sz="800">
                <a:solidFill>
                  <a:srgbClr val="032F62"/>
                </a:solidFill>
                <a:highlight>
                  <a:srgbClr val="F6F8FA"/>
                </a:highlight>
                <a:latin typeface="Consolas"/>
                <a:ea typeface="Consolas"/>
                <a:cs typeface="Consolas"/>
                <a:sym typeface="Consolas"/>
              </a:rPr>
              <a:t>s.subview</a:t>
            </a:r>
            <a:r>
              <a:rPr lang="en" sz="800"/>
              <a:t> %B[%17, %18, %c1, %19, %20,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%26 = </a:t>
            </a:r>
            <a:r>
              <a:rPr lang="en" sz="800">
                <a:solidFill>
                  <a:srgbClr val="032F62"/>
                </a:solidFill>
                <a:highlight>
                  <a:srgbClr val="F6F8FA"/>
                </a:highlight>
                <a:latin typeface="Consolas"/>
                <a:ea typeface="Consolas"/>
                <a:cs typeface="Consolas"/>
                <a:sym typeface="Consolas"/>
              </a:rPr>
              <a:t>s.subview</a:t>
            </a:r>
            <a:r>
              <a:rPr lang="en" sz="800"/>
              <a:t> %C[%22, %23, %c1, %24, %25, %c1] : memref&lt;?x?xf32, (d0, d1)[s0, s1] -&gt; (d0 * s1 + s0 + d1)&gt;</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(%16, %21, %26) {__internal__ = </a:t>
            </a:r>
            <a:r>
              <a:rPr lang="en" sz="800">
                <a:solidFill>
                  <a:srgbClr val="008800"/>
                </a:solidFill>
              </a:rPr>
              <a:t>"L3"</a:t>
            </a:r>
            <a:r>
              <a:rPr lang="en" sz="800"/>
              <a:t>} : memref&lt;?x?xf32, (d0, d1)[s0, s1] -&gt; (d0 * s1 + s0 + d1)&gt;,  ...</a:t>
            </a:r>
            <a:endParaRPr sz="800"/>
          </a:p>
          <a:p>
            <a:pPr indent="0" lvl="0" marL="0" rtl="0" algn="l">
              <a:spcBef>
                <a:spcPts val="0"/>
              </a:spcBef>
              <a:spcAft>
                <a:spcPts val="0"/>
              </a:spcAft>
              <a:buNone/>
            </a:pPr>
            <a:r>
              <a:t/>
            </a:r>
            <a:endParaRPr sz="800"/>
          </a:p>
        </p:txBody>
      </p:sp>
      <p:sp>
        <p:nvSpPr>
          <p:cNvPr id="747" name="Google Shape;747;p85"/>
          <p:cNvSpPr txBox="1"/>
          <p:nvPr/>
        </p:nvSpPr>
        <p:spPr>
          <a:xfrm>
            <a:off x="180900" y="14196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a:t>
            </a:r>
            <a:endParaRPr>
              <a:latin typeface="Roboto"/>
              <a:ea typeface="Roboto"/>
              <a:cs typeface="Roboto"/>
              <a:sym typeface="Roboto"/>
            </a:endParaRPr>
          </a:p>
        </p:txBody>
      </p:sp>
      <p:sp>
        <p:nvSpPr>
          <p:cNvPr id="748" name="Google Shape;748;p85"/>
          <p:cNvSpPr txBox="1"/>
          <p:nvPr/>
        </p:nvSpPr>
        <p:spPr>
          <a:xfrm>
            <a:off x="180900" y="34770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a:t>
            </a:r>
            <a:endParaRPr>
              <a:latin typeface="Roboto"/>
              <a:ea typeface="Roboto"/>
              <a:cs typeface="Roboto"/>
              <a:sym typeface="Roboto"/>
            </a:endParaRPr>
          </a:p>
        </p:txBody>
      </p:sp>
      <p:sp>
        <p:nvSpPr>
          <p:cNvPr id="749" name="Google Shape;749;p85"/>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(1) Declarative Multi-level Tiling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6"/>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$op), [(Constraint&lt;Or&lt;[HasNoMarker, HasMarker&lt;</a:t>
            </a:r>
            <a:r>
              <a:rPr lang="en" sz="1100">
                <a:solidFill>
                  <a:srgbClr val="008800"/>
                </a:solidFill>
                <a:highlight>
                  <a:srgbClr val="FFFFFF"/>
                </a:highlight>
              </a:rPr>
              <a:t>"MEM"</a:t>
            </a:r>
            <a:r>
              <a:rPr lang="en" sz="1100">
                <a:highlight>
                  <a:srgbClr val="FFFFFF"/>
                </a:highlight>
              </a:rPr>
              <a:t>&gt;]&gt;&gt;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$op), [(Constraint&lt;HasMarker&lt;</a:t>
            </a:r>
            <a:r>
              <a:rPr lang="en" sz="1100">
                <a:solidFill>
                  <a:srgbClr val="008800"/>
                </a:solidFill>
                <a:highlight>
                  <a:srgbClr val="FFFFFF"/>
                </a:highlight>
              </a:rPr>
              <a:t>"L3"</a:t>
            </a:r>
            <a:r>
              <a:rPr lang="en" sz="1100">
                <a:highlight>
                  <a:srgbClr val="FFFFFF"/>
                </a:highlight>
              </a:rPr>
              <a: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$op), [(Constraint&lt;HasMarker&lt;</a:t>
            </a:r>
            <a:r>
              <a:rPr lang="en" sz="1100">
                <a:solidFill>
                  <a:srgbClr val="008800"/>
                </a:solidFill>
                <a:highlight>
                  <a:srgbClr val="FFFFFF"/>
                </a:highlight>
              </a:rPr>
              <a:t>"L2"</a:t>
            </a:r>
            <a:r>
              <a:rPr lang="en" sz="1100">
                <a:highlight>
                  <a:srgbClr val="FFFFFF"/>
                </a:highlight>
              </a:rPr>
              <a:t>&gt;&gt; $op)]&gt;;</a:t>
            </a:r>
            <a:endParaRPr sz="1100">
              <a:highlight>
                <a:srgbClr val="FFFFFF"/>
              </a:highlight>
            </a:endParaRPr>
          </a:p>
        </p:txBody>
      </p:sp>
      <p:sp>
        <p:nvSpPr>
          <p:cNvPr id="755" name="Google Shape;755;p86"/>
          <p:cNvSpPr txBox="1"/>
          <p:nvPr/>
        </p:nvSpPr>
        <p:spPr>
          <a:xfrm>
            <a:off x="1531050" y="1576550"/>
            <a:ext cx="69963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%i = %c0 to %0 step %c2000 {</a:t>
            </a:r>
            <a:endParaRPr sz="800"/>
          </a:p>
          <a:p>
            <a:pPr indent="0" lvl="0" marL="0" rtl="0" algn="l">
              <a:spcBef>
                <a:spcPts val="0"/>
              </a:spcBef>
              <a:spcAft>
                <a:spcPts val="0"/>
              </a:spcAft>
              <a:buNone/>
            </a:pPr>
            <a:r>
              <a:rPr lang="en" sz="800"/>
              <a:t>    for %j = %c0 to %2 step %c3000 {</a:t>
            </a:r>
            <a:endParaRPr sz="800"/>
          </a:p>
          <a:p>
            <a:pPr indent="0" lvl="0" marL="0" rtl="0" algn="l">
              <a:spcBef>
                <a:spcPts val="0"/>
              </a:spcBef>
              <a:spcAft>
                <a:spcPts val="0"/>
              </a:spcAft>
              <a:buNone/>
            </a:pPr>
            <a:r>
              <a:rPr lang="en" sz="800"/>
              <a:t>      for %k = %c0 to %1 step %c4000 {</a:t>
            </a:r>
            <a:endParaRPr sz="800"/>
          </a:p>
          <a:p>
            <a:pPr indent="0" lvl="0" marL="0" rtl="0" algn="l">
              <a:spcBef>
                <a:spcPts val="0"/>
              </a:spcBef>
              <a:spcAft>
                <a:spcPts val="0"/>
              </a:spcAft>
              <a:buNone/>
            </a:pPr>
            <a:r>
              <a:rPr lang="en" sz="800"/>
              <a:t>        %3 = affine.apply (d0) -&gt; (d0)(%i)</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%7 = </a:t>
            </a:r>
            <a:r>
              <a:rPr lang="en" sz="800">
                <a:solidFill>
                  <a:srgbClr val="032F62"/>
                </a:solidFill>
                <a:highlight>
                  <a:srgbClr val="F6F8FA"/>
                </a:highlight>
                <a:latin typeface="Consolas"/>
                <a:ea typeface="Consolas"/>
                <a:cs typeface="Consolas"/>
                <a:sym typeface="Consolas"/>
              </a:rPr>
              <a:t>s.subview</a:t>
            </a:r>
            <a:r>
              <a:rPr lang="en" sz="800"/>
              <a:t> %A[%3, %4, %c1, %5, %6,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%12 = </a:t>
            </a:r>
            <a:r>
              <a:rPr lang="en" sz="800">
                <a:solidFill>
                  <a:srgbClr val="032F62"/>
                </a:solidFill>
                <a:highlight>
                  <a:srgbClr val="F6F8FA"/>
                </a:highlight>
                <a:latin typeface="Consolas"/>
                <a:ea typeface="Consolas"/>
                <a:cs typeface="Consolas"/>
                <a:sym typeface="Consolas"/>
              </a:rPr>
              <a:t>s.subview</a:t>
            </a:r>
            <a:r>
              <a:rPr lang="en" sz="800"/>
              <a:t> %B[%8, %9, %c1, %10, %11,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%17 = </a:t>
            </a:r>
            <a:r>
              <a:rPr lang="en" sz="800">
                <a:solidFill>
                  <a:srgbClr val="032F62"/>
                </a:solidFill>
                <a:highlight>
                  <a:srgbClr val="F6F8FA"/>
                </a:highlight>
                <a:latin typeface="Consolas"/>
                <a:ea typeface="Consolas"/>
                <a:cs typeface="Consolas"/>
                <a:sym typeface="Consolas"/>
              </a:rPr>
              <a:t>s.subview</a:t>
            </a:r>
            <a:r>
              <a:rPr lang="en" sz="800"/>
              <a:t> %C[%13, %14, %c1, %15, %16,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%ii = %c0_0 to %24 step %c200 {</a:t>
            </a:r>
            <a:endParaRPr sz="800"/>
          </a:p>
          <a:p>
            <a:pPr indent="0" lvl="0" marL="0" rtl="0" algn="l">
              <a:spcBef>
                <a:spcPts val="0"/>
              </a:spcBef>
              <a:spcAft>
                <a:spcPts val="0"/>
              </a:spcAft>
              <a:buNone/>
            </a:pPr>
            <a:r>
              <a:rPr lang="en" sz="800"/>
              <a:t>          for %jj = %c0_1 to %25 step %c300 {</a:t>
            </a:r>
            <a:endParaRPr sz="800"/>
          </a:p>
          <a:p>
            <a:pPr indent="0" lvl="0" marL="0" rtl="0" algn="l">
              <a:spcBef>
                <a:spcPts val="0"/>
              </a:spcBef>
              <a:spcAft>
                <a:spcPts val="0"/>
              </a:spcAft>
              <a:buNone/>
            </a:pPr>
            <a:r>
              <a:rPr lang="en" sz="800"/>
              <a:t>            for %kk = %c0_2 to %26 step %c400 {</a:t>
            </a:r>
            <a:endParaRPr sz="800"/>
          </a:p>
          <a:p>
            <a:pPr indent="0" lvl="0" marL="0" rtl="0" algn="l">
              <a:spcBef>
                <a:spcPts val="0"/>
              </a:spcBef>
              <a:spcAft>
                <a:spcPts val="0"/>
              </a:spcAft>
              <a:buNone/>
            </a:pPr>
            <a:r>
              <a:rPr lang="en" sz="800"/>
              <a:t>              %27 = affine.apply (d0) -&gt; (d0 + 200)(%ii)</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%34 = </a:t>
            </a:r>
            <a:r>
              <a:rPr lang="en" sz="800">
                <a:solidFill>
                  <a:srgbClr val="032F62"/>
                </a:solidFill>
                <a:highlight>
                  <a:srgbClr val="F6F8FA"/>
                </a:highlight>
                <a:latin typeface="Consolas"/>
                <a:ea typeface="Consolas"/>
                <a:cs typeface="Consolas"/>
                <a:sym typeface="Consolas"/>
              </a:rPr>
              <a:t>s.subview</a:t>
            </a:r>
            <a:r>
              <a:rPr lang="en" sz="800"/>
              <a:t> %7[%30, %31, %c1, %32, %33,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%39 = </a:t>
            </a:r>
            <a:r>
              <a:rPr lang="en" sz="800">
                <a:solidFill>
                  <a:srgbClr val="032F62"/>
                </a:solidFill>
                <a:highlight>
                  <a:srgbClr val="F6F8FA"/>
                </a:highlight>
                <a:latin typeface="Consolas"/>
                <a:ea typeface="Consolas"/>
                <a:cs typeface="Consolas"/>
                <a:sym typeface="Consolas"/>
              </a:rPr>
              <a:t>s.subview</a:t>
            </a:r>
            <a:r>
              <a:rPr lang="en" sz="800"/>
              <a:t> %12[%35, %36, %c1, %37, %38,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%44 = </a:t>
            </a:r>
            <a:r>
              <a:rPr lang="en" sz="800">
                <a:solidFill>
                  <a:srgbClr val="032F62"/>
                </a:solidFill>
                <a:highlight>
                  <a:srgbClr val="F6F8FA"/>
                </a:highlight>
                <a:latin typeface="Consolas"/>
                <a:ea typeface="Consolas"/>
                <a:cs typeface="Consolas"/>
                <a:sym typeface="Consolas"/>
              </a:rPr>
              <a:t>s.subview</a:t>
            </a:r>
            <a:r>
              <a:rPr lang="en" sz="800"/>
              <a:t> %17[%40, %41, %c1, %42, %43, %c1] : memref&lt;?x?xf32, (d0, d1)[s0, s1] -&gt; (d0 * s1 + s0 + d1)&gt;</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(%34, %39, %44) {__internal_linalg_transform__ = </a:t>
            </a:r>
            <a:r>
              <a:rPr lang="en" sz="800">
                <a:solidFill>
                  <a:srgbClr val="008800"/>
                </a:solidFill>
              </a:rPr>
              <a:t>"L2"</a:t>
            </a:r>
            <a:r>
              <a:rPr lang="en" sz="800"/>
              <a:t>} : memref&lt;?x?xf32, (d0, d1)[s0, s1] -&gt; (d0 * s1 + s0 + d1)&gt;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756" name="Google Shape;756;p86"/>
          <p:cNvSpPr txBox="1"/>
          <p:nvPr/>
        </p:nvSpPr>
        <p:spPr>
          <a:xfrm>
            <a:off x="180900" y="14196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a:t>
            </a:r>
            <a:endParaRPr>
              <a:latin typeface="Roboto"/>
              <a:ea typeface="Roboto"/>
              <a:cs typeface="Roboto"/>
              <a:sym typeface="Roboto"/>
            </a:endParaRPr>
          </a:p>
        </p:txBody>
      </p:sp>
      <p:sp>
        <p:nvSpPr>
          <p:cNvPr id="757" name="Google Shape;757;p86"/>
          <p:cNvSpPr txBox="1"/>
          <p:nvPr/>
        </p:nvSpPr>
        <p:spPr>
          <a:xfrm>
            <a:off x="180900" y="45438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a:t>
            </a:r>
            <a:endParaRPr>
              <a:latin typeface="Roboto"/>
              <a:ea typeface="Roboto"/>
              <a:cs typeface="Roboto"/>
              <a:sym typeface="Roboto"/>
            </a:endParaRPr>
          </a:p>
        </p:txBody>
      </p:sp>
      <p:sp>
        <p:nvSpPr>
          <p:cNvPr id="758" name="Google Shape;758;p86"/>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(1) Declarative Multi-level Tiling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29" name="Google Shape;229;p33"/>
          <p:cNvSpPr/>
          <p:nvPr/>
        </p:nvSpPr>
        <p:spPr>
          <a:xfrm>
            <a:off x="1137725" y="1798875"/>
            <a:ext cx="1487400" cy="190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2394850" y="1798875"/>
            <a:ext cx="3289500" cy="30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7"/>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$op), [(Constraint&lt;Or&lt;[HasNoMarker, HasMarker&lt;</a:t>
            </a:r>
            <a:r>
              <a:rPr lang="en" sz="1100">
                <a:solidFill>
                  <a:srgbClr val="008800"/>
                </a:solidFill>
                <a:highlight>
                  <a:srgbClr val="FFFFFF"/>
                </a:highlight>
              </a:rPr>
              <a:t>"MEM"</a:t>
            </a:r>
            <a:r>
              <a:rPr lang="en" sz="1100">
                <a:highlight>
                  <a:srgbClr val="FFFFFF"/>
                </a:highlight>
              </a:rPr>
              <a:t>&gt;]&gt;&gt;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$op), [(Constraint&lt;HasMarker&lt;</a:t>
            </a:r>
            <a:r>
              <a:rPr lang="en" sz="1100">
                <a:solidFill>
                  <a:srgbClr val="008800"/>
                </a:solidFill>
                <a:highlight>
                  <a:srgbClr val="FFFFFF"/>
                </a:highlight>
              </a:rPr>
              <a:t>"L3"</a:t>
            </a:r>
            <a:r>
              <a:rPr lang="en" sz="1100">
                <a:highlight>
                  <a:srgbClr val="FFFFFF"/>
                </a:highlight>
              </a:rPr>
              <a:t>&gt;&gt;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Pat&lt;(MatmulOp:$op $A, $B, $C),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$op), [(Constraint&lt;HasMarker&lt;</a:t>
            </a:r>
            <a:r>
              <a:rPr lang="en" sz="1100">
                <a:solidFill>
                  <a:srgbClr val="008800"/>
                </a:solidFill>
                <a:highlight>
                  <a:srgbClr val="FFFFFF"/>
                </a:highlight>
              </a:rPr>
              <a:t>"L2"</a:t>
            </a:r>
            <a:r>
              <a:rPr lang="en" sz="1100">
                <a:highlight>
                  <a:srgbClr val="FFFFFF"/>
                </a:highlight>
              </a:rPr>
              <a:t>&gt;&gt; $op)]&gt;;</a:t>
            </a:r>
            <a:endParaRPr sz="1100">
              <a:highlight>
                <a:srgbClr val="FFFFFF"/>
              </a:highlight>
            </a:endParaRPr>
          </a:p>
        </p:txBody>
      </p:sp>
      <p:sp>
        <p:nvSpPr>
          <p:cNvPr id="764" name="Google Shape;764;p87"/>
          <p:cNvSpPr txBox="1"/>
          <p:nvPr/>
        </p:nvSpPr>
        <p:spPr>
          <a:xfrm>
            <a:off x="1531050" y="1576550"/>
            <a:ext cx="6996300" cy="10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%i = %c0 to %0 step %c2000 {</a:t>
            </a:r>
            <a:endParaRPr sz="800"/>
          </a:p>
          <a:p>
            <a:pPr indent="0" lvl="0" marL="0" rtl="0" algn="l">
              <a:spcBef>
                <a:spcPts val="0"/>
              </a:spcBef>
              <a:spcAft>
                <a:spcPts val="0"/>
              </a:spcAft>
              <a:buNone/>
            </a:pPr>
            <a:r>
              <a:rPr lang="en" sz="800"/>
              <a:t>    for %j = %c0 to %2 step %c3000 {</a:t>
            </a:r>
            <a:endParaRPr sz="800"/>
          </a:p>
          <a:p>
            <a:pPr indent="0" lvl="0" marL="0" rtl="0" algn="l">
              <a:spcBef>
                <a:spcPts val="0"/>
              </a:spcBef>
              <a:spcAft>
                <a:spcPts val="0"/>
              </a:spcAft>
              <a:buNone/>
            </a:pPr>
            <a:r>
              <a:rPr lang="en" sz="800"/>
              <a:t>      for %k = %c0 to %1 step %c4000 {</a:t>
            </a:r>
            <a:endParaRPr sz="800"/>
          </a:p>
          <a:p>
            <a:pPr indent="0" lvl="0" marL="0" rtl="0" algn="l">
              <a:spcBef>
                <a:spcPts val="0"/>
              </a:spcBef>
              <a:spcAft>
                <a:spcPts val="0"/>
              </a:spcAft>
              <a:buNone/>
            </a:pPr>
            <a:r>
              <a:rPr lang="en" sz="800"/>
              <a:t>        %3 = affine.apply (d0) -&gt; (d0 + 2000)(%i)</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%11 = </a:t>
            </a:r>
            <a:r>
              <a:rPr lang="en" sz="800">
                <a:solidFill>
                  <a:srgbClr val="032F62"/>
                </a:solidFill>
                <a:highlight>
                  <a:srgbClr val="F6F8FA"/>
                </a:highlight>
                <a:latin typeface="Consolas"/>
                <a:ea typeface="Consolas"/>
                <a:cs typeface="Consolas"/>
                <a:sym typeface="Consolas"/>
              </a:rPr>
              <a:t>s.subview</a:t>
            </a:r>
            <a:r>
              <a:rPr lang="en" sz="800"/>
              <a:t> %C[%D, %9, %c1, %E, %10,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%arg6 = %c0 to %12 step %c200 {</a:t>
            </a:r>
            <a:endParaRPr sz="800"/>
          </a:p>
          <a:p>
            <a:pPr indent="0" lvl="0" marL="0" rtl="0" algn="l">
              <a:spcBef>
                <a:spcPts val="0"/>
              </a:spcBef>
              <a:spcAft>
                <a:spcPts val="0"/>
              </a:spcAft>
              <a:buNone/>
            </a:pPr>
            <a:r>
              <a:rPr lang="en" sz="800"/>
              <a:t>          for %arg7 = %c0 to %14 step %c300 {</a:t>
            </a:r>
            <a:endParaRPr sz="800"/>
          </a:p>
          <a:p>
            <a:pPr indent="0" lvl="0" marL="0" rtl="0" algn="l">
              <a:spcBef>
                <a:spcPts val="0"/>
              </a:spcBef>
              <a:spcAft>
                <a:spcPts val="0"/>
              </a:spcAft>
              <a:buNone/>
            </a:pPr>
            <a:r>
              <a:rPr lang="en" sz="800"/>
              <a:t>            for %arg8 = %c0 to %13 step %c400 {</a:t>
            </a:r>
            <a:endParaRPr sz="800"/>
          </a:p>
          <a:p>
            <a:pPr indent="0" lvl="0" marL="0" rtl="0" algn="l">
              <a:spcBef>
                <a:spcPts val="0"/>
              </a:spcBef>
              <a:spcAft>
                <a:spcPts val="0"/>
              </a:spcAft>
              <a:buNone/>
            </a:pPr>
            <a:r>
              <a:rPr lang="en" sz="800"/>
              <a:t>              %15 = affine.apply (d0) -&gt; (d0)(%arg6)</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%29 = </a:t>
            </a:r>
            <a:r>
              <a:rPr lang="en" sz="800">
                <a:solidFill>
                  <a:srgbClr val="032F62"/>
                </a:solidFill>
                <a:highlight>
                  <a:srgbClr val="F6F8FA"/>
                </a:highlight>
                <a:latin typeface="Consolas"/>
                <a:ea typeface="Consolas"/>
                <a:cs typeface="Consolas"/>
                <a:sym typeface="Consolas"/>
              </a:rPr>
              <a:t>s.subview</a:t>
            </a:r>
            <a:r>
              <a:rPr lang="en" sz="800"/>
              <a:t> %11[%25, %26, %c1, %27, %28,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for %arg9 = %c0_0 to %36 step %c20 {</a:t>
            </a:r>
            <a:endParaRPr sz="800"/>
          </a:p>
          <a:p>
            <a:pPr indent="0" lvl="0" marL="0" rtl="0" algn="l">
              <a:spcBef>
                <a:spcPts val="0"/>
              </a:spcBef>
              <a:spcAft>
                <a:spcPts val="0"/>
              </a:spcAft>
              <a:buNone/>
            </a:pPr>
            <a:r>
              <a:rPr lang="en" sz="800"/>
              <a:t>                for %B0 = %c0_1 to %37 step %c30 {</a:t>
            </a:r>
            <a:endParaRPr sz="800"/>
          </a:p>
          <a:p>
            <a:pPr indent="0" lvl="0" marL="0" rtl="0" algn="l">
              <a:spcBef>
                <a:spcPts val="0"/>
              </a:spcBef>
              <a:spcAft>
                <a:spcPts val="0"/>
              </a:spcAft>
              <a:buNone/>
            </a:pPr>
            <a:r>
              <a:rPr lang="en" sz="800"/>
              <a:t>                  for %B1 = %c0_2 to %38 step %c40 {</a:t>
            </a:r>
            <a:endParaRPr sz="800"/>
          </a:p>
          <a:p>
            <a:pPr indent="0" lvl="0" marL="0" rtl="0" algn="l">
              <a:spcBef>
                <a:spcPts val="0"/>
              </a:spcBef>
              <a:spcAft>
                <a:spcPts val="0"/>
              </a:spcAft>
              <a:buNone/>
            </a:pPr>
            <a:r>
              <a:rPr lang="en" sz="800"/>
              <a:t>                    %39 = affine.apply (d0) -&gt; (d0 + 20)(%arg9)</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%46 = </a:t>
            </a:r>
            <a:r>
              <a:rPr lang="en" sz="800">
                <a:solidFill>
                  <a:srgbClr val="032F62"/>
                </a:solidFill>
                <a:highlight>
                  <a:srgbClr val="F6F8FA"/>
                </a:highlight>
                <a:latin typeface="Consolas"/>
                <a:ea typeface="Consolas"/>
                <a:cs typeface="Consolas"/>
                <a:sym typeface="Consolas"/>
              </a:rPr>
              <a:t>s.subview</a:t>
            </a:r>
            <a:r>
              <a:rPr lang="en" sz="800"/>
              <a:t> %19[%42, %43, %c1, %44, %45,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%51 = </a:t>
            </a:r>
            <a:r>
              <a:rPr lang="en" sz="800">
                <a:solidFill>
                  <a:srgbClr val="032F62"/>
                </a:solidFill>
                <a:highlight>
                  <a:srgbClr val="F6F8FA"/>
                </a:highlight>
                <a:latin typeface="Consolas"/>
                <a:ea typeface="Consolas"/>
                <a:cs typeface="Consolas"/>
                <a:sym typeface="Consolas"/>
              </a:rPr>
              <a:t>s.subview</a:t>
            </a:r>
            <a:r>
              <a:rPr lang="en" sz="800"/>
              <a:t> %24[%47, %48, %c1, %49, %50,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%56 = </a:t>
            </a:r>
            <a:r>
              <a:rPr lang="en" sz="800">
                <a:solidFill>
                  <a:srgbClr val="032F62"/>
                </a:solidFill>
                <a:highlight>
                  <a:srgbClr val="F6F8FA"/>
                </a:highlight>
                <a:latin typeface="Consolas"/>
                <a:ea typeface="Consolas"/>
                <a:cs typeface="Consolas"/>
                <a:sym typeface="Consolas"/>
              </a:rPr>
              <a:t>s.subview</a:t>
            </a:r>
            <a:r>
              <a:rPr lang="en" sz="800"/>
              <a:t> %29[%52, %53, %c1, %54, %55, %c1] : memref&lt;?x?xf32, (d0, d1)[s0, s1] -&gt; (d0 * s1 + s0 + d1)&gt;</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(%46, %51, %56) {__internal__ = </a:t>
            </a:r>
            <a:r>
              <a:rPr lang="en" sz="800">
                <a:solidFill>
                  <a:srgbClr val="008800"/>
                </a:solidFill>
              </a:rPr>
              <a:t>"L1"</a:t>
            </a:r>
            <a:r>
              <a:rPr lang="en" sz="800"/>
              <a:t>} : memref&lt;?x?xf32, (d0, d1)[s0, s1] -&gt; (d0 * s1 + s0 + d1)&gt;,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765" name="Google Shape;765;p87"/>
          <p:cNvSpPr txBox="1"/>
          <p:nvPr/>
        </p:nvSpPr>
        <p:spPr>
          <a:xfrm>
            <a:off x="180900" y="14196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a:t>
            </a:r>
            <a:endParaRPr>
              <a:latin typeface="Roboto"/>
              <a:ea typeface="Roboto"/>
              <a:cs typeface="Roboto"/>
              <a:sym typeface="Roboto"/>
            </a:endParaRPr>
          </a:p>
        </p:txBody>
      </p:sp>
      <p:sp>
        <p:nvSpPr>
          <p:cNvPr id="766" name="Google Shape;766;p87"/>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(1) Declarative Multi-level Tiling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8"/>
          <p:cNvSpPr txBox="1"/>
          <p:nvPr>
            <p:ph type="title"/>
          </p:nvPr>
        </p:nvSpPr>
        <p:spPr>
          <a:xfrm>
            <a:off x="180900" y="159025"/>
            <a:ext cx="901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(2) Declarative Producer-Consumer Fusion</a:t>
            </a:r>
            <a:endParaRPr/>
          </a:p>
        </p:txBody>
      </p:sp>
      <p:sp>
        <p:nvSpPr>
          <p:cNvPr id="772" name="Google Shape;772;p88"/>
          <p:cNvSpPr txBox="1"/>
          <p:nvPr/>
        </p:nvSpPr>
        <p:spPr>
          <a:xfrm>
            <a:off x="0" y="22334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Pat&lt;(MatmulOp:$consumer $A, $B, $C), (TileAndFuse&lt;[</a:t>
            </a:r>
            <a:r>
              <a:rPr lang="en" sz="1100">
                <a:solidFill>
                  <a:srgbClr val="006666"/>
                </a:solidFill>
                <a:highlight>
                  <a:srgbClr val="FFFFFF"/>
                </a:highlight>
              </a:rPr>
              <a:t>100</a:t>
            </a:r>
            <a:r>
              <a:rPr lang="en" sz="1100">
                <a:highlight>
                  <a:srgbClr val="FFFFFF"/>
                </a:highlight>
              </a:rPr>
              <a:t>, </a:t>
            </a:r>
            <a:r>
              <a:rPr lang="en" sz="1100">
                <a:solidFill>
                  <a:srgbClr val="006666"/>
                </a:solidFill>
                <a:highlight>
                  <a:srgbClr val="FFFFFF"/>
                </a:highlight>
              </a:rPr>
              <a:t>150</a:t>
            </a:r>
            <a:r>
              <a:rPr lang="en" sz="1100">
                <a:highlight>
                  <a:srgbClr val="FFFFFF"/>
                </a:highlight>
              </a:rPr>
              <a:t>], </a:t>
            </a:r>
            <a:r>
              <a:rPr lang="en" sz="1100">
                <a:solidFill>
                  <a:srgbClr val="008800"/>
                </a:solidFill>
                <a:highlight>
                  <a:srgbClr val="FFFFFF"/>
                </a:highlight>
              </a:rPr>
              <a:t>"L2"</a:t>
            </a:r>
            <a:r>
              <a:rPr lang="en" sz="1100">
                <a:highlight>
                  <a:srgbClr val="FFFFFF"/>
                </a:highlight>
              </a:rPr>
              <a:t>&gt; $consumer),</a:t>
            </a:r>
            <a:endParaRPr sz="1100">
              <a:highlight>
                <a:srgbClr val="FFFFFF"/>
              </a:highlight>
            </a:endParaRPr>
          </a:p>
          <a:p>
            <a:pPr indent="0" lvl="0" marL="0" rtl="0" algn="l">
              <a:spcBef>
                <a:spcPts val="0"/>
              </a:spcBef>
              <a:spcAft>
                <a:spcPts val="0"/>
              </a:spcAft>
              <a:buNone/>
            </a:pPr>
            <a:r>
              <a:rPr lang="en" sz="1100">
                <a:highlight>
                  <a:srgbClr val="FFFFFF"/>
                </a:highlight>
              </a:rPr>
              <a:t>         [ (Constraint&lt;HasNoLinalgTransformMarker&gt; $consumer), (Constraint&lt;IsProducedByOpOfType&lt;</a:t>
            </a:r>
            <a:r>
              <a:rPr lang="en" sz="1100">
                <a:solidFill>
                  <a:srgbClr val="008800"/>
                </a:solidFill>
                <a:highlight>
                  <a:srgbClr val="FFFFFF"/>
                </a:highlight>
              </a:rPr>
              <a:t>"MatmulOp"</a:t>
            </a:r>
            <a:r>
              <a:rPr lang="en" sz="1100">
                <a:highlight>
                  <a:srgbClr val="FFFFFF"/>
                </a:highlight>
              </a:rPr>
              <a:t>&gt;&gt; $consumer, $A)],</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         (addBenefit </a:t>
            </a:r>
            <a:r>
              <a:rPr lang="en" sz="1100">
                <a:solidFill>
                  <a:srgbClr val="006666"/>
                </a:solidFill>
                <a:highlight>
                  <a:srgbClr val="FFFFFF"/>
                </a:highlight>
              </a:rPr>
              <a:t>1</a:t>
            </a:r>
            <a:r>
              <a:rPr lang="en" sz="1100">
                <a:highlight>
                  <a:srgbClr val="FFFFFF"/>
                </a:highlight>
              </a:rPr>
              <a:t>)&gt;;</a:t>
            </a:r>
            <a:endParaRPr sz="1100">
              <a:highlight>
                <a:srgbClr val="FFFFFF"/>
              </a:highlight>
            </a:endParaRPr>
          </a:p>
          <a:p>
            <a:pPr indent="0" lvl="0" marL="0" rtl="0" algn="l">
              <a:spcBef>
                <a:spcPts val="0"/>
              </a:spcBef>
              <a:spcAft>
                <a:spcPts val="0"/>
              </a:spcAft>
              <a:buNone/>
            </a:pPr>
            <a:r>
              <a:t/>
            </a:r>
            <a:endParaRPr sz="1100">
              <a:solidFill>
                <a:srgbClr val="000088"/>
              </a:solidFill>
              <a:highlight>
                <a:srgbClr val="FFFFFF"/>
              </a:highlight>
            </a:endParaRPr>
          </a:p>
        </p:txBody>
      </p:sp>
      <p:cxnSp>
        <p:nvCxnSpPr>
          <p:cNvPr id="773" name="Google Shape;773;p88"/>
          <p:cNvCxnSpPr/>
          <p:nvPr/>
        </p:nvCxnSpPr>
        <p:spPr>
          <a:xfrm rot="10800000">
            <a:off x="1006700" y="1260075"/>
            <a:ext cx="3300" cy="1107900"/>
          </a:xfrm>
          <a:prstGeom prst="straightConnector1">
            <a:avLst/>
          </a:prstGeom>
          <a:noFill/>
          <a:ln cap="flat" cmpd="sng" w="19050">
            <a:solidFill>
              <a:srgbClr val="B4A7D6"/>
            </a:solidFill>
            <a:prstDash val="dot"/>
            <a:round/>
            <a:headEnd len="med" w="med" type="none"/>
            <a:tailEnd len="med" w="med" type="triangle"/>
          </a:ln>
        </p:spPr>
      </p:cxnSp>
      <p:sp>
        <p:nvSpPr>
          <p:cNvPr id="774" name="Google Shape;774;p88"/>
          <p:cNvSpPr txBox="1"/>
          <p:nvPr/>
        </p:nvSpPr>
        <p:spPr>
          <a:xfrm>
            <a:off x="419850" y="876075"/>
            <a:ext cx="27705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Match </a:t>
            </a: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s.matmul</a:t>
            </a:r>
            <a:r>
              <a:rPr lang="en" sz="1800">
                <a:solidFill>
                  <a:schemeClr val="dk2"/>
                </a:solidFill>
                <a:latin typeface="Roboto"/>
                <a:ea typeface="Roboto"/>
                <a:cs typeface="Roboto"/>
                <a:sym typeface="Roboto"/>
              </a:rPr>
              <a:t> (any type)</a:t>
            </a:r>
            <a:endParaRPr sz="1800">
              <a:solidFill>
                <a:schemeClr val="dk2"/>
              </a:solidFill>
              <a:latin typeface="Roboto"/>
              <a:ea typeface="Roboto"/>
              <a:cs typeface="Roboto"/>
              <a:sym typeface="Roboto"/>
            </a:endParaRPr>
          </a:p>
        </p:txBody>
      </p:sp>
      <p:cxnSp>
        <p:nvCxnSpPr>
          <p:cNvPr id="775" name="Google Shape;775;p88"/>
          <p:cNvCxnSpPr/>
          <p:nvPr/>
        </p:nvCxnSpPr>
        <p:spPr>
          <a:xfrm rot="10800000">
            <a:off x="1907703" y="1717265"/>
            <a:ext cx="0" cy="545100"/>
          </a:xfrm>
          <a:prstGeom prst="straightConnector1">
            <a:avLst/>
          </a:prstGeom>
          <a:noFill/>
          <a:ln cap="flat" cmpd="sng" w="19050">
            <a:solidFill>
              <a:srgbClr val="B4A7D6"/>
            </a:solidFill>
            <a:prstDash val="dot"/>
            <a:round/>
            <a:headEnd len="med" w="med" type="none"/>
            <a:tailEnd len="med" w="med" type="triangle"/>
          </a:ln>
        </p:spPr>
      </p:cxnSp>
      <p:sp>
        <p:nvSpPr>
          <p:cNvPr id="776" name="Google Shape;776;p88"/>
          <p:cNvSpPr txBox="1"/>
          <p:nvPr/>
        </p:nvSpPr>
        <p:spPr>
          <a:xfrm>
            <a:off x="1181850" y="1333275"/>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Capture op and arguments by name</a:t>
            </a:r>
            <a:endParaRPr sz="1800">
              <a:solidFill>
                <a:schemeClr val="dk2"/>
              </a:solidFill>
              <a:latin typeface="Roboto"/>
              <a:ea typeface="Roboto"/>
              <a:cs typeface="Roboto"/>
              <a:sym typeface="Roboto"/>
            </a:endParaRPr>
          </a:p>
        </p:txBody>
      </p:sp>
      <p:cxnSp>
        <p:nvCxnSpPr>
          <p:cNvPr id="777" name="Google Shape;777;p88"/>
          <p:cNvCxnSpPr/>
          <p:nvPr/>
        </p:nvCxnSpPr>
        <p:spPr>
          <a:xfrm flipH="1">
            <a:off x="6263875" y="2719575"/>
            <a:ext cx="600" cy="621000"/>
          </a:xfrm>
          <a:prstGeom prst="straightConnector1">
            <a:avLst/>
          </a:prstGeom>
          <a:noFill/>
          <a:ln cap="flat" cmpd="sng" w="19050">
            <a:solidFill>
              <a:srgbClr val="B4A7D6"/>
            </a:solidFill>
            <a:prstDash val="dot"/>
            <a:round/>
            <a:headEnd len="med" w="med" type="none"/>
            <a:tailEnd len="med" w="med" type="triangle"/>
          </a:ln>
        </p:spPr>
      </p:cxnSp>
      <p:sp>
        <p:nvSpPr>
          <p:cNvPr id="778" name="Google Shape;778;p88"/>
          <p:cNvSpPr txBox="1"/>
          <p:nvPr/>
        </p:nvSpPr>
        <p:spPr>
          <a:xfrm>
            <a:off x="4673850" y="3260050"/>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Filter ops whose first argument is not produced by a </a:t>
            </a:r>
            <a:r>
              <a:rPr lang="en" sz="1000">
                <a:solidFill>
                  <a:srgbClr val="005CC5"/>
                </a:solidFill>
                <a:highlight>
                  <a:srgbClr val="F6F8FA"/>
                </a:highlight>
                <a:latin typeface="Consolas"/>
                <a:ea typeface="Consolas"/>
                <a:cs typeface="Consolas"/>
                <a:sym typeface="Consolas"/>
              </a:rPr>
              <a:t> </a:t>
            </a:r>
            <a:r>
              <a:rPr lang="en" sz="1000">
                <a:solidFill>
                  <a:srgbClr val="032F62"/>
                </a:solidFill>
                <a:highlight>
                  <a:srgbClr val="F6F8FA"/>
                </a:highlight>
                <a:latin typeface="Consolas"/>
                <a:ea typeface="Consolas"/>
                <a:cs typeface="Consolas"/>
                <a:sym typeface="Consolas"/>
              </a:rPr>
              <a:t>s.matmul</a:t>
            </a:r>
            <a:r>
              <a:rPr lang="en" sz="1800">
                <a:solidFill>
                  <a:schemeClr val="dk2"/>
                </a:solidFill>
                <a:latin typeface="Roboto"/>
                <a:ea typeface="Roboto"/>
                <a:cs typeface="Roboto"/>
                <a:sym typeface="Roboto"/>
              </a:rPr>
              <a:t> (any type)</a:t>
            </a:r>
            <a:endParaRPr sz="1800">
              <a:solidFill>
                <a:schemeClr val="dk2"/>
              </a:solidFill>
              <a:latin typeface="Roboto"/>
              <a:ea typeface="Roboto"/>
              <a:cs typeface="Roboto"/>
              <a:sym typeface="Roboto"/>
            </a:endParaRPr>
          </a:p>
        </p:txBody>
      </p:sp>
      <p:sp>
        <p:nvSpPr>
          <p:cNvPr id="779" name="Google Shape;779;p88"/>
          <p:cNvSpPr/>
          <p:nvPr/>
        </p:nvSpPr>
        <p:spPr>
          <a:xfrm rot="5400000">
            <a:off x="1876570" y="1847700"/>
            <a:ext cx="63600" cy="925500"/>
          </a:xfrm>
          <a:prstGeom prst="leftBrace">
            <a:avLst>
              <a:gd fmla="val 0" name="adj1"/>
              <a:gd fmla="val 48835" name="adj2"/>
            </a:avLst>
          </a:prstGeom>
          <a:no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 name="Google Shape;780;p88"/>
          <p:cNvCxnSpPr/>
          <p:nvPr/>
        </p:nvCxnSpPr>
        <p:spPr>
          <a:xfrm>
            <a:off x="816050" y="2856225"/>
            <a:ext cx="0" cy="229800"/>
          </a:xfrm>
          <a:prstGeom prst="straightConnector1">
            <a:avLst/>
          </a:prstGeom>
          <a:noFill/>
          <a:ln cap="flat" cmpd="sng" w="19050">
            <a:solidFill>
              <a:srgbClr val="B4A7D6"/>
            </a:solidFill>
            <a:prstDash val="dot"/>
            <a:round/>
            <a:headEnd len="med" w="med" type="none"/>
            <a:tailEnd len="med" w="med" type="triangle"/>
          </a:ln>
        </p:spPr>
      </p:cxnSp>
      <p:sp>
        <p:nvSpPr>
          <p:cNvPr id="781" name="Google Shape;781;p88"/>
          <p:cNvSpPr txBox="1"/>
          <p:nvPr/>
        </p:nvSpPr>
        <p:spPr>
          <a:xfrm>
            <a:off x="267450" y="2933475"/>
            <a:ext cx="4406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Explicitly give higher priority</a:t>
            </a:r>
            <a:endParaRPr sz="1800">
              <a:solidFill>
                <a:schemeClr val="dk2"/>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9"/>
          <p:cNvSpPr txBox="1"/>
          <p:nvPr>
            <p:ph type="title"/>
          </p:nvPr>
        </p:nvSpPr>
        <p:spPr>
          <a:xfrm>
            <a:off x="180900" y="159025"/>
            <a:ext cx="901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(2) Declarative Producer-Consumer Fusion</a:t>
            </a:r>
            <a:endParaRPr/>
          </a:p>
        </p:txBody>
      </p:sp>
      <p:sp>
        <p:nvSpPr>
          <p:cNvPr id="787" name="Google Shape;787;p89"/>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Pat&lt;(MatmulOp:$consumer $A, $B, $C), (TileAndFuse&lt;[</a:t>
            </a:r>
            <a:r>
              <a:rPr lang="en" sz="1100">
                <a:solidFill>
                  <a:srgbClr val="006666"/>
                </a:solidFill>
                <a:highlight>
                  <a:srgbClr val="FFFFFF"/>
                </a:highlight>
              </a:rPr>
              <a:t>100</a:t>
            </a:r>
            <a:r>
              <a:rPr lang="en" sz="1100">
                <a:highlight>
                  <a:srgbClr val="FFFFFF"/>
                </a:highlight>
              </a:rPr>
              <a:t>, </a:t>
            </a:r>
            <a:r>
              <a:rPr lang="en" sz="1100">
                <a:solidFill>
                  <a:srgbClr val="006666"/>
                </a:solidFill>
                <a:highlight>
                  <a:srgbClr val="FFFFFF"/>
                </a:highlight>
              </a:rPr>
              <a:t>150</a:t>
            </a:r>
            <a:r>
              <a:rPr lang="en" sz="1100">
                <a:highlight>
                  <a:srgbClr val="FFFFFF"/>
                </a:highlight>
              </a:rPr>
              <a:t>], </a:t>
            </a:r>
            <a:r>
              <a:rPr lang="en" sz="1100">
                <a:solidFill>
                  <a:srgbClr val="008800"/>
                </a:solidFill>
                <a:highlight>
                  <a:srgbClr val="FFFFFF"/>
                </a:highlight>
              </a:rPr>
              <a:t>"L2"</a:t>
            </a:r>
            <a:r>
              <a:rPr lang="en" sz="1100">
                <a:highlight>
                  <a:srgbClr val="FFFFFF"/>
                </a:highlight>
              </a:rPr>
              <a:t>&gt; $consumer),</a:t>
            </a:r>
            <a:endParaRPr sz="1100">
              <a:highlight>
                <a:srgbClr val="FFFFFF"/>
              </a:highlight>
            </a:endParaRPr>
          </a:p>
          <a:p>
            <a:pPr indent="0" lvl="0" marL="0" rtl="0" algn="l">
              <a:spcBef>
                <a:spcPts val="0"/>
              </a:spcBef>
              <a:spcAft>
                <a:spcPts val="0"/>
              </a:spcAft>
              <a:buNone/>
            </a:pPr>
            <a:r>
              <a:rPr lang="en" sz="1100">
                <a:highlight>
                  <a:srgbClr val="FFFFFF"/>
                </a:highlight>
              </a:rPr>
              <a:t>         [ (Constraint&lt;HasNoLinalgTransformMarker&gt; $consumer), (Constraint&lt;IsProducedByOpOfType&lt;</a:t>
            </a:r>
            <a:r>
              <a:rPr lang="en" sz="1100">
                <a:solidFill>
                  <a:srgbClr val="008800"/>
                </a:solidFill>
                <a:highlight>
                  <a:srgbClr val="FFFFFF"/>
                </a:highlight>
              </a:rPr>
              <a:t>"MatmulOp"</a:t>
            </a:r>
            <a:r>
              <a:rPr lang="en" sz="1100">
                <a:highlight>
                  <a:srgbClr val="FFFFFF"/>
                </a:highlight>
              </a:rPr>
              <a:t>&gt;&gt; $consumer, $A)],</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         (addBenefit </a:t>
            </a:r>
            <a:r>
              <a:rPr lang="en" sz="1100">
                <a:solidFill>
                  <a:srgbClr val="006666"/>
                </a:solidFill>
                <a:highlight>
                  <a:srgbClr val="FFFFFF"/>
                </a:highlight>
              </a:rPr>
              <a:t>1</a:t>
            </a:r>
            <a:r>
              <a:rPr lang="en" sz="1100">
                <a:highlight>
                  <a:srgbClr val="FFFFFF"/>
                </a:highlight>
              </a:rPr>
              <a:t>)&gt;;</a:t>
            </a:r>
            <a:endParaRPr sz="1100">
              <a:highlight>
                <a:srgbClr val="FFFFFF"/>
              </a:highlight>
            </a:endParaRPr>
          </a:p>
          <a:p>
            <a:pPr indent="0" lvl="0" marL="0" rtl="0" algn="l">
              <a:spcBef>
                <a:spcPts val="0"/>
              </a:spcBef>
              <a:spcAft>
                <a:spcPts val="0"/>
              </a:spcAft>
              <a:buNone/>
            </a:pPr>
            <a:r>
              <a:t/>
            </a:r>
            <a:endParaRPr sz="1100">
              <a:solidFill>
                <a:srgbClr val="000088"/>
              </a:solidFill>
              <a:highlight>
                <a:srgbClr val="FFFFFF"/>
              </a:highlight>
            </a:endParaRPr>
          </a:p>
        </p:txBody>
      </p:sp>
      <p:sp>
        <p:nvSpPr>
          <p:cNvPr id="788" name="Google Shape;788;p89"/>
          <p:cNvSpPr txBox="1"/>
          <p:nvPr/>
        </p:nvSpPr>
        <p:spPr>
          <a:xfrm>
            <a:off x="1447800" y="1823575"/>
            <a:ext cx="69963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8E7CC3"/>
                </a:solidFill>
              </a:rPr>
              <a:t>  // This will not be fused as it would violate dependencies. It will just get tiled for all levels of the memory hierarchy.</a:t>
            </a:r>
            <a:endParaRPr sz="800">
              <a:solidFill>
                <a:srgbClr val="8E7CC3"/>
              </a:solidFill>
            </a:endParaRPr>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(%A, %A, %C) : memref&lt;?x?xf32, offset: ?, strides: [?, 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solidFill>
                  <a:srgbClr val="8E7CC3"/>
                </a:solidFill>
              </a:rPr>
              <a:t>  // This will be fused into the last op and bypass s.generic.</a:t>
            </a:r>
            <a:endParaRPr sz="800">
              <a:solidFill>
                <a:srgbClr val="8E7CC3"/>
              </a:solidFill>
            </a:endParaRPr>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(%A, %B, %C) : memref&lt;?x?xf32, offset: ?, strides: [?, 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solidFill>
                  <a:srgbClr val="8E7CC3"/>
                </a:solidFill>
              </a:rPr>
              <a:t>  // This will not be fused or transformed at all since there are no patterns on it. However it will be reordered because there are no dependencies.</a:t>
            </a:r>
            <a:endParaRPr sz="800">
              <a:solidFill>
                <a:srgbClr val="8E7CC3"/>
              </a:solidFill>
            </a:endParaRPr>
          </a:p>
          <a:p>
            <a:pPr indent="0" lvl="0" marL="0" rtl="0" algn="l">
              <a:spcBef>
                <a:spcPts val="0"/>
              </a:spcBef>
              <a:spcAft>
                <a:spcPts val="0"/>
              </a:spcAft>
              <a:buNone/>
            </a:pPr>
            <a:r>
              <a:rPr lang="en" sz="800"/>
              <a:t>  s.generic #some_generic_trait %A, %D {</a:t>
            </a:r>
            <a:endParaRPr sz="800"/>
          </a:p>
          <a:p>
            <a:pPr indent="0" lvl="0" marL="0" rtl="0" algn="l">
              <a:spcBef>
                <a:spcPts val="0"/>
              </a:spcBef>
              <a:spcAft>
                <a:spcPts val="0"/>
              </a:spcAft>
              <a:buNone/>
            </a:pPr>
            <a:r>
              <a:rPr lang="en" sz="800"/>
              <a:t>    ^bb(%a: f32, %b: f32) :</a:t>
            </a:r>
            <a:endParaRPr sz="800"/>
          </a:p>
          <a:p>
            <a:pPr indent="0" lvl="0" marL="0" rtl="0" algn="l">
              <a:spcBef>
                <a:spcPts val="0"/>
              </a:spcBef>
              <a:spcAft>
                <a:spcPts val="0"/>
              </a:spcAft>
              <a:buNone/>
            </a:pPr>
            <a:r>
              <a:rPr lang="en" sz="800"/>
              <a:t>      "s.yield" %a : f32</a:t>
            </a:r>
            <a:endParaRPr sz="800"/>
          </a:p>
          <a:p>
            <a:pPr indent="0" lvl="0" marL="0" rtl="0" algn="l">
              <a:spcBef>
                <a:spcPts val="0"/>
              </a:spcBef>
              <a:spcAft>
                <a:spcPts val="0"/>
              </a:spcAft>
              <a:buNone/>
            </a:pPr>
            <a:r>
              <a:rPr lang="en" sz="800"/>
              <a:t>  } : memref&lt;?x?xf32, offset: ?, strides: [?, 1]&gt;, memref&lt;?x?xf32, offset: ?, strides: [?, 1]&gt;</a:t>
            </a:r>
            <a:endParaRPr sz="800"/>
          </a:p>
          <a:p>
            <a:pPr indent="0" lvl="0" marL="0" rtl="0" algn="l">
              <a:spcBef>
                <a:spcPts val="0"/>
              </a:spcBef>
              <a:spcAft>
                <a:spcPts val="0"/>
              </a:spcAft>
              <a:buNone/>
            </a:pPr>
            <a:r>
              <a:t/>
            </a:r>
            <a:endParaRPr sz="800">
              <a:solidFill>
                <a:srgbClr val="8E7CC3"/>
              </a:solidFill>
            </a:endParaRPr>
          </a:p>
          <a:p>
            <a:pPr indent="0" lvl="0" marL="0" rtl="0" algn="l">
              <a:spcBef>
                <a:spcPts val="0"/>
              </a:spcBef>
              <a:spcAft>
                <a:spcPts val="0"/>
              </a:spcAft>
              <a:buNone/>
            </a:pPr>
            <a:r>
              <a:rPr lang="en" sz="800">
                <a:solidFill>
                  <a:srgbClr val="8E7CC3"/>
                </a:solidFill>
              </a:rPr>
              <a:t>  // This will be fused into and then will continue tiling.</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(%C, %D, %E) : memref&lt;?x?xf32, offset: ?, strides: [?, 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1000"/>
          </a:p>
        </p:txBody>
      </p:sp>
      <p:sp>
        <p:nvSpPr>
          <p:cNvPr id="789" name="Google Shape;789;p89"/>
          <p:cNvSpPr txBox="1"/>
          <p:nvPr/>
        </p:nvSpPr>
        <p:spPr>
          <a:xfrm>
            <a:off x="180900" y="3858000"/>
            <a:ext cx="2621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TileAndFuse&lt;[</a:t>
            </a:r>
            <a:r>
              <a:rPr lang="en" sz="1100">
                <a:solidFill>
                  <a:srgbClr val="006666"/>
                </a:solidFill>
                <a:highlight>
                  <a:srgbClr val="FFFFFF"/>
                </a:highlight>
              </a:rPr>
              <a:t>100</a:t>
            </a:r>
            <a:r>
              <a:rPr lang="en" sz="1100">
                <a:highlight>
                  <a:srgbClr val="FFFFFF"/>
                </a:highlight>
              </a:rPr>
              <a:t>, </a:t>
            </a:r>
            <a:r>
              <a:rPr lang="en" sz="1100">
                <a:solidFill>
                  <a:srgbClr val="006666"/>
                </a:solidFill>
                <a:highlight>
                  <a:srgbClr val="FFFFFF"/>
                </a:highlight>
              </a:rPr>
              <a:t>150</a:t>
            </a:r>
            <a:r>
              <a:rPr lang="en" sz="1100">
                <a:highlight>
                  <a:srgbClr val="FFFFFF"/>
                </a:highlight>
              </a:rPr>
              <a:t>], </a:t>
            </a:r>
            <a:r>
              <a:rPr lang="en" sz="1100">
                <a:solidFill>
                  <a:srgbClr val="008800"/>
                </a:solidFill>
                <a:highlight>
                  <a:srgbClr val="FFFFFF"/>
                </a:highlight>
              </a:rPr>
              <a:t>"L2"</a:t>
            </a:r>
            <a:r>
              <a:rPr lang="en" sz="1100">
                <a:highlight>
                  <a:srgbClr val="FFFFFF"/>
                </a:highlight>
              </a:rPr>
              <a:t>&gt;</a:t>
            </a:r>
            <a:endParaRPr>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0"/>
          <p:cNvSpPr txBox="1"/>
          <p:nvPr>
            <p:ph type="title"/>
          </p:nvPr>
        </p:nvSpPr>
        <p:spPr>
          <a:xfrm>
            <a:off x="180900" y="159025"/>
            <a:ext cx="901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(2) Declarative Producer-Consumer Fusion</a:t>
            </a:r>
            <a:endParaRPr/>
          </a:p>
        </p:txBody>
      </p:sp>
      <p:sp>
        <p:nvSpPr>
          <p:cNvPr id="795" name="Google Shape;795;p90"/>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Pat&lt;(MatmulOp:$consumer $A, $B, $C), (TileAndFuse&lt;[</a:t>
            </a:r>
            <a:r>
              <a:rPr lang="en" sz="1100">
                <a:solidFill>
                  <a:srgbClr val="006666"/>
                </a:solidFill>
                <a:highlight>
                  <a:srgbClr val="FFFFFF"/>
                </a:highlight>
              </a:rPr>
              <a:t>100</a:t>
            </a:r>
            <a:r>
              <a:rPr lang="en" sz="1100">
                <a:highlight>
                  <a:srgbClr val="FFFFFF"/>
                </a:highlight>
              </a:rPr>
              <a:t>, </a:t>
            </a:r>
            <a:r>
              <a:rPr lang="en" sz="1100">
                <a:solidFill>
                  <a:srgbClr val="006666"/>
                </a:solidFill>
                <a:highlight>
                  <a:srgbClr val="FFFFFF"/>
                </a:highlight>
              </a:rPr>
              <a:t>150</a:t>
            </a:r>
            <a:r>
              <a:rPr lang="en" sz="1100">
                <a:highlight>
                  <a:srgbClr val="FFFFFF"/>
                </a:highlight>
              </a:rPr>
              <a:t>], </a:t>
            </a:r>
            <a:r>
              <a:rPr lang="en" sz="1100">
                <a:solidFill>
                  <a:srgbClr val="008800"/>
                </a:solidFill>
                <a:highlight>
                  <a:srgbClr val="FFFFFF"/>
                </a:highlight>
              </a:rPr>
              <a:t>"L2"</a:t>
            </a:r>
            <a:r>
              <a:rPr lang="en" sz="1100">
                <a:highlight>
                  <a:srgbClr val="FFFFFF"/>
                </a:highlight>
              </a:rPr>
              <a:t>&gt; $consumer),</a:t>
            </a:r>
            <a:endParaRPr sz="1100">
              <a:highlight>
                <a:srgbClr val="FFFFFF"/>
              </a:highlight>
            </a:endParaRPr>
          </a:p>
          <a:p>
            <a:pPr indent="0" lvl="0" marL="0" rtl="0" algn="l">
              <a:spcBef>
                <a:spcPts val="0"/>
              </a:spcBef>
              <a:spcAft>
                <a:spcPts val="0"/>
              </a:spcAft>
              <a:buNone/>
            </a:pPr>
            <a:r>
              <a:rPr lang="en" sz="1100">
                <a:highlight>
                  <a:srgbClr val="FFFFFF"/>
                </a:highlight>
              </a:rPr>
              <a:t>         [ (Constraint&lt;HasNoLinalgTransformMarker&gt; $consumer), (Constraint&lt;IsProducedByOpOfType&lt;</a:t>
            </a:r>
            <a:r>
              <a:rPr lang="en" sz="1100">
                <a:solidFill>
                  <a:srgbClr val="008800"/>
                </a:solidFill>
                <a:highlight>
                  <a:srgbClr val="FFFFFF"/>
                </a:highlight>
              </a:rPr>
              <a:t>"MatmulOp"</a:t>
            </a:r>
            <a:r>
              <a:rPr lang="en" sz="1100">
                <a:highlight>
                  <a:srgbClr val="FFFFFF"/>
                </a:highlight>
              </a:rPr>
              <a:t>&gt;&gt; $consumer, $A)],</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         (addBenefit </a:t>
            </a:r>
            <a:r>
              <a:rPr lang="en" sz="1100">
                <a:solidFill>
                  <a:srgbClr val="006666"/>
                </a:solidFill>
                <a:highlight>
                  <a:srgbClr val="FFFFFF"/>
                </a:highlight>
              </a:rPr>
              <a:t>1</a:t>
            </a:r>
            <a:r>
              <a:rPr lang="en" sz="1100">
                <a:highlight>
                  <a:srgbClr val="FFFFFF"/>
                </a:highlight>
              </a:rPr>
              <a:t>)&gt;;</a:t>
            </a:r>
            <a:endParaRPr sz="1100">
              <a:highlight>
                <a:srgbClr val="FFFFFF"/>
              </a:highlight>
            </a:endParaRPr>
          </a:p>
          <a:p>
            <a:pPr indent="0" lvl="0" marL="0" rtl="0" algn="l">
              <a:spcBef>
                <a:spcPts val="0"/>
              </a:spcBef>
              <a:spcAft>
                <a:spcPts val="0"/>
              </a:spcAft>
              <a:buNone/>
            </a:pPr>
            <a:r>
              <a:t/>
            </a:r>
            <a:endParaRPr sz="1100">
              <a:solidFill>
                <a:srgbClr val="000088"/>
              </a:solidFill>
              <a:highlight>
                <a:srgbClr val="FFFFFF"/>
              </a:highlight>
            </a:endParaRPr>
          </a:p>
        </p:txBody>
      </p:sp>
      <p:sp>
        <p:nvSpPr>
          <p:cNvPr id="796" name="Google Shape;796;p90"/>
          <p:cNvSpPr txBox="1"/>
          <p:nvPr/>
        </p:nvSpPr>
        <p:spPr>
          <a:xfrm>
            <a:off x="1447800" y="1290175"/>
            <a:ext cx="69963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(%A, %A, %C) : memref&lt;?x?xf32, (d0, d1)[s0, s1] -&gt; (d0 * s1 + s0 + d1)&gt;,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s.generic #some_generic_trait %A, %D {</a:t>
            </a:r>
            <a:endParaRPr sz="800"/>
          </a:p>
          <a:p>
            <a:pPr indent="0" lvl="0" marL="0" rtl="0" algn="l">
              <a:spcBef>
                <a:spcPts val="0"/>
              </a:spcBef>
              <a:spcAft>
                <a:spcPts val="0"/>
              </a:spcAft>
              <a:buNone/>
            </a:pPr>
            <a:r>
              <a:rPr lang="en" sz="800"/>
              <a:t>  ^bb0(%arg5: f32, %arg6: f32): // no predecessors</a:t>
            </a:r>
            <a:endParaRPr sz="800"/>
          </a:p>
          <a:p>
            <a:pPr indent="0" lvl="0" marL="0" rtl="0" algn="l">
              <a:spcBef>
                <a:spcPts val="0"/>
              </a:spcBef>
              <a:spcAft>
                <a:spcPts val="0"/>
              </a:spcAft>
              <a:buNone/>
            </a:pPr>
            <a:r>
              <a:rPr lang="en" sz="800"/>
              <a:t>    "s.yield" %arg5 : f32</a:t>
            </a:r>
            <a:endParaRPr sz="800"/>
          </a:p>
          <a:p>
            <a:pPr indent="0" lvl="0" marL="0" rtl="0" algn="l">
              <a:spcBef>
                <a:spcPts val="0"/>
              </a:spcBef>
              <a:spcAft>
                <a:spcPts val="0"/>
              </a:spcAft>
              <a:buNone/>
            </a:pPr>
            <a:r>
              <a:rPr lang="en" sz="800"/>
              <a:t>  }: memref&lt;?x?xf32, (d0, d1)[s0, s1] -&gt; (d0 * s1 + s0 + d1)&gt;,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for %arg5 = %c0_0 to %6 step %c100 {</a:t>
            </a:r>
            <a:endParaRPr sz="800"/>
          </a:p>
          <a:p>
            <a:pPr indent="0" lvl="0" marL="0" rtl="0" algn="l">
              <a:spcBef>
                <a:spcPts val="0"/>
              </a:spcBef>
              <a:spcAft>
                <a:spcPts val="0"/>
              </a:spcAft>
              <a:buNone/>
            </a:pPr>
            <a:r>
              <a:rPr lang="en" sz="800"/>
              <a:t>    for %arg6 = %c0_1 to %7 step %c150 {</a:t>
            </a:r>
            <a:endParaRPr sz="800"/>
          </a:p>
          <a:p>
            <a:pPr indent="0" lvl="0" marL="0" rtl="0" algn="l">
              <a:spcBef>
                <a:spcPts val="0"/>
              </a:spcBef>
              <a:spcAft>
                <a:spcPts val="0"/>
              </a:spcAft>
              <a:buNone/>
            </a:pPr>
            <a:r>
              <a:rPr lang="en" sz="800"/>
              <a:t>      %9 = affine.apply (d0) -&gt; (d0 + 100)(%arg5)</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%14 = </a:t>
            </a:r>
            <a:r>
              <a:rPr lang="en" sz="800">
                <a:solidFill>
                  <a:srgbClr val="032F62"/>
                </a:solidFill>
                <a:highlight>
                  <a:srgbClr val="F6F8FA"/>
                </a:highlight>
                <a:latin typeface="Consolas"/>
                <a:ea typeface="Consolas"/>
                <a:cs typeface="Consolas"/>
                <a:sym typeface="Consolas"/>
              </a:rPr>
              <a:t>s.subview</a:t>
            </a:r>
            <a:r>
              <a:rPr lang="en" sz="800"/>
              <a:t> %C[%11, %12, %c1, %c0_3, %13,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%18 = </a:t>
            </a:r>
            <a:r>
              <a:rPr lang="en" sz="800">
                <a:solidFill>
                  <a:srgbClr val="032F62"/>
                </a:solidFill>
                <a:highlight>
                  <a:srgbClr val="F6F8FA"/>
                </a:highlight>
                <a:latin typeface="Consolas"/>
                <a:ea typeface="Consolas"/>
                <a:cs typeface="Consolas"/>
                <a:sym typeface="Consolas"/>
              </a:rPr>
              <a:t>s.subview</a:t>
            </a:r>
            <a:r>
              <a:rPr lang="en" sz="800"/>
              <a:t> %D[%c0_5, %15, %c1, %16, %17,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%23 = </a:t>
            </a:r>
            <a:r>
              <a:rPr lang="en" sz="800">
                <a:solidFill>
                  <a:srgbClr val="032F62"/>
                </a:solidFill>
                <a:highlight>
                  <a:srgbClr val="F6F8FA"/>
                </a:highlight>
                <a:latin typeface="Consolas"/>
                <a:ea typeface="Consolas"/>
                <a:cs typeface="Consolas"/>
                <a:sym typeface="Consolas"/>
              </a:rPr>
              <a:t>s.subview</a:t>
            </a:r>
            <a:r>
              <a:rPr lang="en" sz="800"/>
              <a:t> %E[%19, %20, %c1, %21, %22, %c1] : memref&lt;?x?xf32, (d0, d1)[s0, s1] -&gt; (d0 * s1 + s0 + d1)&gt;</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%25 = </a:t>
            </a:r>
            <a:r>
              <a:rPr lang="en" sz="800">
                <a:solidFill>
                  <a:srgbClr val="032F62"/>
                </a:solidFill>
                <a:highlight>
                  <a:srgbClr val="F6F8FA"/>
                </a:highlight>
                <a:latin typeface="Consolas"/>
                <a:ea typeface="Consolas"/>
                <a:cs typeface="Consolas"/>
                <a:sym typeface="Consolas"/>
              </a:rPr>
              <a:t>s.subview</a:t>
            </a:r>
            <a:r>
              <a:rPr lang="en" sz="800"/>
              <a:t> %A[%11, %12, %c1, %c0_10, %24, %c11] : memref&lt;?x?xf32, (d0, d1)[s0, s1] -&gt; (d0 * s1 + s0 + d1)&gt;</a:t>
            </a:r>
            <a:endParaRPr sz="800"/>
          </a:p>
          <a:p>
            <a:pPr indent="0" lvl="0" marL="0" rtl="0" algn="l">
              <a:spcBef>
                <a:spcPts val="0"/>
              </a:spcBef>
              <a:spcAft>
                <a:spcPts val="0"/>
              </a:spcAft>
              <a:buNone/>
            </a:pPr>
            <a:r>
              <a:rPr lang="en" sz="800"/>
              <a:t>      %26 = </a:t>
            </a:r>
            <a:r>
              <a:rPr lang="en" sz="800">
                <a:solidFill>
                  <a:srgbClr val="032F62"/>
                </a:solidFill>
                <a:highlight>
                  <a:srgbClr val="F6F8FA"/>
                </a:highlight>
                <a:latin typeface="Consolas"/>
                <a:ea typeface="Consolas"/>
                <a:cs typeface="Consolas"/>
                <a:sym typeface="Consolas"/>
              </a:rPr>
              <a:t>s.subview</a:t>
            </a:r>
            <a:r>
              <a:rPr lang="en" sz="800"/>
              <a:t> %B[%c0_10, %24, %c11, %c0_3, %13, %c1] : memref&lt;?x?xf32, (d0, d1)[s0, s1] -&gt; (d0 * s1 + s0 + d1)&gt;</a:t>
            </a:r>
            <a:endParaRPr sz="800"/>
          </a:p>
          <a:p>
            <a:pPr indent="0" lvl="0" marL="0" rtl="0" algn="l">
              <a:spcBef>
                <a:spcPts val="0"/>
              </a:spcBef>
              <a:spcAft>
                <a:spcPts val="0"/>
              </a:spcAft>
              <a:buNone/>
            </a:pPr>
            <a:r>
              <a:rPr lang="en" sz="800"/>
              <a:t>      %27 = </a:t>
            </a:r>
            <a:r>
              <a:rPr lang="en" sz="800">
                <a:solidFill>
                  <a:srgbClr val="032F62"/>
                </a:solidFill>
                <a:highlight>
                  <a:srgbClr val="F6F8FA"/>
                </a:highlight>
                <a:latin typeface="Consolas"/>
                <a:ea typeface="Consolas"/>
                <a:cs typeface="Consolas"/>
                <a:sym typeface="Consolas"/>
              </a:rPr>
              <a:t>s.subview</a:t>
            </a:r>
            <a:r>
              <a:rPr lang="en" sz="800"/>
              <a:t> %C[%11, %12, %c1, %c0_3, %13, %c1] : memref&lt;?x?xf32, (d0, d1)[s0, s1] -&gt; (d0 * s1 + s0 + d1)&gt;</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(%25, %26, %27) {__internal__ = </a:t>
            </a:r>
            <a:r>
              <a:rPr lang="en" sz="800">
                <a:solidFill>
                  <a:srgbClr val="008800"/>
                </a:solidFill>
              </a:rPr>
              <a:t>"L2"</a:t>
            </a:r>
            <a:r>
              <a:rPr lang="en" sz="800"/>
              <a:t>} : memref&lt;?x?xf32, (d0, d1)[s0, s1] -&gt; (d0 * s1 + s0 + d1)&gt;, ...</a:t>
            </a:r>
            <a:endParaRPr sz="800"/>
          </a:p>
          <a:p>
            <a:pPr indent="0" lvl="0" marL="0" rtl="0" algn="l">
              <a:spcBef>
                <a:spcPts val="0"/>
              </a:spcBef>
              <a:spcAft>
                <a:spcPts val="0"/>
              </a:spcAft>
              <a:buNone/>
            </a:pPr>
            <a:r>
              <a:rPr lang="en" sz="800"/>
              <a:t>      </a:t>
            </a:r>
            <a:r>
              <a:rPr lang="en" sz="800">
                <a:solidFill>
                  <a:srgbClr val="032F62"/>
                </a:solidFill>
                <a:highlight>
                  <a:srgbClr val="F6F8FA"/>
                </a:highlight>
                <a:latin typeface="Consolas"/>
                <a:ea typeface="Consolas"/>
                <a:cs typeface="Consolas"/>
                <a:sym typeface="Consolas"/>
              </a:rPr>
              <a:t>s.matmul</a:t>
            </a:r>
            <a:r>
              <a:rPr lang="en" sz="800"/>
              <a:t> (%14, %18, %23) {__internal__ = </a:t>
            </a:r>
            <a:r>
              <a:rPr lang="en" sz="800">
                <a:solidFill>
                  <a:srgbClr val="008800"/>
                </a:solidFill>
              </a:rPr>
              <a:t>"L2"</a:t>
            </a:r>
            <a:r>
              <a:rPr lang="en" sz="800"/>
              <a:t>} : memref&lt;?x?xf32, (d0, d1)[s0, s1] -&gt; (d0 * s1 + s0 + d1)&gt;,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1000"/>
          </a:p>
        </p:txBody>
      </p:sp>
      <p:sp>
        <p:nvSpPr>
          <p:cNvPr id="797" name="Google Shape;797;p90"/>
          <p:cNvSpPr txBox="1"/>
          <p:nvPr/>
        </p:nvSpPr>
        <p:spPr>
          <a:xfrm>
            <a:off x="180900" y="4467600"/>
            <a:ext cx="88353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rPr>
              <a:t>Apply whichever of Tile&lt;[</a:t>
            </a:r>
            <a:r>
              <a:rPr lang="en" sz="1100">
                <a:solidFill>
                  <a:srgbClr val="006666"/>
                </a:solidFill>
                <a:highlight>
                  <a:srgbClr val="FFFFFF"/>
                </a:highlight>
              </a:rPr>
              <a:t>2000</a:t>
            </a:r>
            <a:r>
              <a:rPr lang="en" sz="1100">
                <a:highlight>
                  <a:srgbClr val="FFFFFF"/>
                </a:highlight>
              </a:rPr>
              <a:t>, </a:t>
            </a:r>
            <a:r>
              <a:rPr lang="en" sz="1100">
                <a:solidFill>
                  <a:srgbClr val="006666"/>
                </a:solidFill>
                <a:highlight>
                  <a:srgbClr val="FFFFFF"/>
                </a:highlight>
              </a:rPr>
              <a:t>3000</a:t>
            </a:r>
            <a:r>
              <a:rPr lang="en" sz="1100">
                <a:highlight>
                  <a:srgbClr val="FFFFFF"/>
                </a:highlight>
              </a:rPr>
              <a:t>, </a:t>
            </a:r>
            <a:r>
              <a:rPr lang="en" sz="1100">
                <a:solidFill>
                  <a:srgbClr val="006666"/>
                </a:solidFill>
                <a:highlight>
                  <a:srgbClr val="FFFFFF"/>
                </a:highlight>
              </a:rPr>
              <a:t>4000</a:t>
            </a:r>
            <a:r>
              <a:rPr lang="en" sz="1100">
                <a:highlight>
                  <a:srgbClr val="FFFFFF"/>
                </a:highlight>
              </a:rPr>
              <a:t>], </a:t>
            </a:r>
            <a:r>
              <a:rPr lang="en" sz="1100">
                <a:solidFill>
                  <a:srgbClr val="008800"/>
                </a:solidFill>
                <a:highlight>
                  <a:srgbClr val="FFFFFF"/>
                </a:highlight>
              </a:rPr>
              <a:t>"L3"</a:t>
            </a:r>
            <a:r>
              <a:rPr lang="en" sz="1100">
                <a:highlight>
                  <a:srgbClr val="FFFFFF"/>
                </a:highlight>
              </a:rPr>
              <a:t>&gt;, Tile&lt;[</a:t>
            </a:r>
            <a:r>
              <a:rPr lang="en" sz="1100">
                <a:solidFill>
                  <a:srgbClr val="006666"/>
                </a:solidFill>
                <a:highlight>
                  <a:srgbClr val="FFFFFF"/>
                </a:highlight>
              </a:rPr>
              <a:t>200</a:t>
            </a:r>
            <a:r>
              <a:rPr lang="en" sz="1100">
                <a:highlight>
                  <a:srgbClr val="FFFFFF"/>
                </a:highlight>
              </a:rPr>
              <a:t>, </a:t>
            </a:r>
            <a:r>
              <a:rPr lang="en" sz="1100">
                <a:solidFill>
                  <a:srgbClr val="006666"/>
                </a:solidFill>
                <a:highlight>
                  <a:srgbClr val="FFFFFF"/>
                </a:highlight>
              </a:rPr>
              <a:t>300</a:t>
            </a:r>
            <a:r>
              <a:rPr lang="en" sz="1100">
                <a:highlight>
                  <a:srgbClr val="FFFFFF"/>
                </a:highlight>
              </a:rPr>
              <a:t>, </a:t>
            </a:r>
            <a:r>
              <a:rPr lang="en" sz="1100">
                <a:solidFill>
                  <a:srgbClr val="006666"/>
                </a:solidFill>
                <a:highlight>
                  <a:srgbClr val="FFFFFF"/>
                </a:highlight>
              </a:rPr>
              <a:t>400</a:t>
            </a:r>
            <a:r>
              <a:rPr lang="en" sz="1100">
                <a:highlight>
                  <a:srgbClr val="FFFFFF"/>
                </a:highlight>
              </a:rPr>
              <a:t>], </a:t>
            </a:r>
            <a:r>
              <a:rPr lang="en" sz="1100">
                <a:solidFill>
                  <a:srgbClr val="008800"/>
                </a:solidFill>
                <a:highlight>
                  <a:srgbClr val="FFFFFF"/>
                </a:highlight>
              </a:rPr>
              <a:t>"L2"</a:t>
            </a:r>
            <a:r>
              <a:rPr lang="en" sz="1100">
                <a:highlight>
                  <a:srgbClr val="FFFFFF"/>
                </a:highlight>
              </a:rPr>
              <a:t>&gt; or Tile&lt;[</a:t>
            </a:r>
            <a:r>
              <a:rPr lang="en" sz="1100">
                <a:solidFill>
                  <a:srgbClr val="006666"/>
                </a:solidFill>
                <a:highlight>
                  <a:srgbClr val="FFFFFF"/>
                </a:highlight>
              </a:rPr>
              <a:t>20</a:t>
            </a:r>
            <a:r>
              <a:rPr lang="en" sz="1100">
                <a:highlight>
                  <a:srgbClr val="FFFFFF"/>
                </a:highlight>
              </a:rPr>
              <a:t>, </a:t>
            </a:r>
            <a:r>
              <a:rPr lang="en" sz="1100">
                <a:solidFill>
                  <a:srgbClr val="006666"/>
                </a:solidFill>
                <a:highlight>
                  <a:srgbClr val="FFFFFF"/>
                </a:highlight>
              </a:rPr>
              <a:t>30</a:t>
            </a:r>
            <a:r>
              <a:rPr lang="en" sz="1100">
                <a:highlight>
                  <a:srgbClr val="FFFFFF"/>
                </a:highlight>
              </a:rPr>
              <a:t>, </a:t>
            </a:r>
            <a:r>
              <a:rPr lang="en" sz="1100">
                <a:solidFill>
                  <a:srgbClr val="006666"/>
                </a:solidFill>
                <a:highlight>
                  <a:srgbClr val="FFFFFF"/>
                </a:highlight>
              </a:rPr>
              <a:t>40</a:t>
            </a:r>
            <a:r>
              <a:rPr lang="en" sz="1100">
                <a:highlight>
                  <a:srgbClr val="FFFFFF"/>
                </a:highlight>
              </a:rPr>
              <a:t>], </a:t>
            </a:r>
            <a:r>
              <a:rPr lang="en" sz="1100">
                <a:solidFill>
                  <a:srgbClr val="008800"/>
                </a:solidFill>
                <a:highlight>
                  <a:srgbClr val="FFFFFF"/>
                </a:highlight>
              </a:rPr>
              <a:t>"L1"</a:t>
            </a:r>
            <a:r>
              <a:rPr lang="en" sz="1100">
                <a:highlight>
                  <a:srgbClr val="FFFFFF"/>
                </a:highlight>
              </a:rPr>
              <a:t>&gt;  comes first, iteratively</a:t>
            </a:r>
            <a:endParaRPr>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1"/>
          <p:cNvSpPr txBox="1"/>
          <p:nvPr>
            <p:ph type="title"/>
          </p:nvPr>
        </p:nvSpPr>
        <p:spPr>
          <a:xfrm>
            <a:off x="180900" y="159025"/>
            <a:ext cx="901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Transformations (2) Declarative Producer-Consumer Fusion</a:t>
            </a:r>
            <a:endParaRPr/>
          </a:p>
        </p:txBody>
      </p:sp>
      <p:sp>
        <p:nvSpPr>
          <p:cNvPr id="803" name="Google Shape;803;p91"/>
          <p:cNvSpPr txBox="1"/>
          <p:nvPr/>
        </p:nvSpPr>
        <p:spPr>
          <a:xfrm>
            <a:off x="0" y="633250"/>
            <a:ext cx="9144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Pat&lt;(MatmulOp:$consumer $A, $B, $C), (TileAndFuse&lt;[</a:t>
            </a:r>
            <a:r>
              <a:rPr lang="en" sz="1100">
                <a:solidFill>
                  <a:srgbClr val="006666"/>
                </a:solidFill>
                <a:highlight>
                  <a:srgbClr val="FFFFFF"/>
                </a:highlight>
              </a:rPr>
              <a:t>100</a:t>
            </a:r>
            <a:r>
              <a:rPr lang="en" sz="1100">
                <a:highlight>
                  <a:srgbClr val="FFFFFF"/>
                </a:highlight>
              </a:rPr>
              <a:t>, </a:t>
            </a:r>
            <a:r>
              <a:rPr lang="en" sz="1100">
                <a:solidFill>
                  <a:srgbClr val="006666"/>
                </a:solidFill>
                <a:highlight>
                  <a:srgbClr val="FFFFFF"/>
                </a:highlight>
              </a:rPr>
              <a:t>150</a:t>
            </a:r>
            <a:r>
              <a:rPr lang="en" sz="1100">
                <a:highlight>
                  <a:srgbClr val="FFFFFF"/>
                </a:highlight>
              </a:rPr>
              <a:t>], </a:t>
            </a:r>
            <a:r>
              <a:rPr lang="en" sz="1100">
                <a:solidFill>
                  <a:srgbClr val="008800"/>
                </a:solidFill>
                <a:highlight>
                  <a:srgbClr val="FFFFFF"/>
                </a:highlight>
              </a:rPr>
              <a:t>"L2"</a:t>
            </a:r>
            <a:r>
              <a:rPr lang="en" sz="1100">
                <a:highlight>
                  <a:srgbClr val="FFFFFF"/>
                </a:highlight>
              </a:rPr>
              <a:t>&gt; $consumer),</a:t>
            </a:r>
            <a:endParaRPr sz="1100">
              <a:highlight>
                <a:srgbClr val="FFFFFF"/>
              </a:highlight>
            </a:endParaRPr>
          </a:p>
          <a:p>
            <a:pPr indent="0" lvl="0" marL="0" rtl="0" algn="l">
              <a:spcBef>
                <a:spcPts val="0"/>
              </a:spcBef>
              <a:spcAft>
                <a:spcPts val="0"/>
              </a:spcAft>
              <a:buNone/>
            </a:pPr>
            <a:r>
              <a:rPr lang="en" sz="1100">
                <a:highlight>
                  <a:srgbClr val="FFFFFF"/>
                </a:highlight>
              </a:rPr>
              <a:t>         [ (Constraint&lt;HasNoLinalgTransformMarker&gt; $consumer), (Constraint&lt;IsProducedByOpOfType&lt;</a:t>
            </a:r>
            <a:r>
              <a:rPr lang="en" sz="1100">
                <a:solidFill>
                  <a:srgbClr val="008800"/>
                </a:solidFill>
                <a:highlight>
                  <a:srgbClr val="FFFFFF"/>
                </a:highlight>
              </a:rPr>
              <a:t>"MatmulOp"</a:t>
            </a:r>
            <a:r>
              <a:rPr lang="en" sz="1100">
                <a:highlight>
                  <a:srgbClr val="FFFFFF"/>
                </a:highlight>
              </a:rPr>
              <a:t>&gt;&gt; $consumer, $A)],</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         (addBenefit </a:t>
            </a:r>
            <a:r>
              <a:rPr lang="en" sz="1100">
                <a:solidFill>
                  <a:srgbClr val="006666"/>
                </a:solidFill>
                <a:highlight>
                  <a:srgbClr val="FFFFFF"/>
                </a:highlight>
              </a:rPr>
              <a:t>1</a:t>
            </a:r>
            <a:r>
              <a:rPr lang="en" sz="1100">
                <a:highlight>
                  <a:srgbClr val="FFFFFF"/>
                </a:highlight>
              </a:rPr>
              <a:t>)&gt;;</a:t>
            </a:r>
            <a:endParaRPr sz="1100">
              <a:highlight>
                <a:srgbClr val="FFFFFF"/>
              </a:highlight>
            </a:endParaRPr>
          </a:p>
          <a:p>
            <a:pPr indent="0" lvl="0" marL="0" rtl="0" algn="l">
              <a:spcBef>
                <a:spcPts val="0"/>
              </a:spcBef>
              <a:spcAft>
                <a:spcPts val="0"/>
              </a:spcAft>
              <a:buNone/>
            </a:pPr>
            <a:r>
              <a:t/>
            </a:r>
            <a:endParaRPr sz="1100">
              <a:solidFill>
                <a:srgbClr val="000088"/>
              </a:solidFill>
              <a:highlight>
                <a:srgbClr val="FFFFFF"/>
              </a:highlight>
            </a:endParaRPr>
          </a:p>
        </p:txBody>
      </p:sp>
      <p:sp>
        <p:nvSpPr>
          <p:cNvPr id="804" name="Google Shape;804;p91"/>
          <p:cNvSpPr txBox="1"/>
          <p:nvPr/>
        </p:nvSpPr>
        <p:spPr>
          <a:xfrm>
            <a:off x="1447800" y="1213975"/>
            <a:ext cx="69963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for %arg5 = %c0 to %0 step %c2000 {</a:t>
            </a:r>
            <a:endParaRPr sz="600"/>
          </a:p>
          <a:p>
            <a:pPr indent="0" lvl="0" marL="0" rtl="0" algn="l">
              <a:spcBef>
                <a:spcPts val="0"/>
              </a:spcBef>
              <a:spcAft>
                <a:spcPts val="0"/>
              </a:spcAft>
              <a:buNone/>
            </a:pPr>
            <a:r>
              <a:rPr lang="en" sz="600"/>
              <a:t>      for %arg6 = %c0 to %2 step %c3000 {</a:t>
            </a:r>
            <a:endParaRPr sz="600"/>
          </a:p>
          <a:p>
            <a:pPr indent="0" lvl="0" marL="0" rtl="0" algn="l">
              <a:spcBef>
                <a:spcPts val="0"/>
              </a:spcBef>
              <a:spcAft>
                <a:spcPts val="0"/>
              </a:spcAft>
              <a:buNone/>
            </a:pPr>
            <a:r>
              <a:rPr lang="en" sz="600"/>
              <a:t>        for %arg7 = %c0 to %1 step %c4000 {</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%13 = s.subview %arg2[%arg5, %11, %c1, %arg6, %12, %c1] : memref&lt;?x?xf32, #map3&gt;</a:t>
            </a:r>
            <a:endParaRPr sz="600"/>
          </a:p>
          <a:p>
            <a:pPr indent="0" lvl="0" marL="0" rtl="0" algn="l">
              <a:spcBef>
                <a:spcPts val="0"/>
              </a:spcBef>
              <a:spcAft>
                <a:spcPts val="0"/>
              </a:spcAft>
              <a:buNone/>
            </a:pPr>
            <a:r>
              <a:rPr lang="en" sz="600"/>
              <a:t>          for %arg8 = %c0 to %14 step %c200 {</a:t>
            </a:r>
            <a:endParaRPr sz="600"/>
          </a:p>
          <a:p>
            <a:pPr indent="0" lvl="0" marL="0" rtl="0" algn="l">
              <a:spcBef>
                <a:spcPts val="0"/>
              </a:spcBef>
              <a:spcAft>
                <a:spcPts val="0"/>
              </a:spcAft>
              <a:buNone/>
            </a:pPr>
            <a:r>
              <a:rPr lang="en" sz="600"/>
              <a:t>            for %arg9 = %c0 to %16 step %c300 {</a:t>
            </a:r>
            <a:endParaRPr sz="600"/>
          </a:p>
          <a:p>
            <a:pPr indent="0" lvl="0" marL="0" rtl="0" algn="l">
              <a:spcBef>
                <a:spcPts val="0"/>
              </a:spcBef>
              <a:spcAft>
                <a:spcPts val="0"/>
              </a:spcAft>
              <a:buNone/>
            </a:pPr>
            <a:r>
              <a:rPr lang="en" sz="600"/>
              <a:t>              for %arg10 = %c0 to %15 step %c400 {</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%25 = </a:t>
            </a:r>
            <a:r>
              <a:rPr lang="en" sz="600">
                <a:solidFill>
                  <a:srgbClr val="032F62"/>
                </a:solidFill>
                <a:highlight>
                  <a:srgbClr val="F6F8FA"/>
                </a:highlight>
                <a:latin typeface="Consolas"/>
                <a:ea typeface="Consolas"/>
                <a:cs typeface="Consolas"/>
                <a:sym typeface="Consolas"/>
              </a:rPr>
              <a:t>s.subview</a:t>
            </a:r>
            <a:r>
              <a:rPr lang="en" sz="600"/>
              <a:t> %13[%arg8, %23, %c1, %arg9, %24, %c1] : memref&lt;?x?xf32, #map3&gt;</a:t>
            </a:r>
            <a:endParaRPr sz="600"/>
          </a:p>
          <a:p>
            <a:pPr indent="0" lvl="0" marL="0" rtl="0" algn="l">
              <a:spcBef>
                <a:spcPts val="0"/>
              </a:spcBef>
              <a:spcAft>
                <a:spcPts val="0"/>
              </a:spcAft>
              <a:buNone/>
            </a:pPr>
            <a:r>
              <a:rPr lang="en" sz="600"/>
              <a:t>                for %arg11 = %c0 to %26 step %c20 {</a:t>
            </a:r>
            <a:endParaRPr sz="600"/>
          </a:p>
          <a:p>
            <a:pPr indent="0" lvl="0" marL="0" rtl="0" algn="l">
              <a:spcBef>
                <a:spcPts val="0"/>
              </a:spcBef>
              <a:spcAft>
                <a:spcPts val="0"/>
              </a:spcAft>
              <a:buNone/>
            </a:pPr>
            <a:r>
              <a:rPr lang="en" sz="600"/>
              <a:t>                  for %arg12 = %c0 to %28 step %c30 {</a:t>
            </a:r>
            <a:endParaRPr sz="600"/>
          </a:p>
          <a:p>
            <a:pPr indent="0" lvl="0" marL="0" rtl="0" algn="l">
              <a:spcBef>
                <a:spcPts val="0"/>
              </a:spcBef>
              <a:spcAft>
                <a:spcPts val="0"/>
              </a:spcAft>
              <a:buNone/>
            </a:pPr>
            <a:r>
              <a:rPr lang="en" sz="600"/>
              <a:t>                    for %arg13 = %c0 to %27 step %c40 {</a:t>
            </a:r>
            <a:endParaRPr sz="600"/>
          </a:p>
          <a:p>
            <a:pPr indent="0" lvl="0" marL="0" rtl="0" algn="l">
              <a:spcBef>
                <a:spcPts val="0"/>
              </a:spcBef>
              <a:spcAft>
                <a:spcPts val="0"/>
              </a:spcAft>
              <a:buNone/>
            </a:pPr>
            <a:r>
              <a:rPr lang="en" sz="600"/>
              <a:t>                      %49 = </a:t>
            </a:r>
            <a:r>
              <a:rPr lang="en" sz="600">
                <a:solidFill>
                  <a:srgbClr val="032F62"/>
                </a:solidFill>
                <a:highlight>
                  <a:srgbClr val="F6F8FA"/>
                </a:highlight>
                <a:latin typeface="Consolas"/>
                <a:ea typeface="Consolas"/>
                <a:cs typeface="Consolas"/>
                <a:sym typeface="Consolas"/>
              </a:rPr>
              <a:t>s.subview</a:t>
            </a:r>
            <a:r>
              <a:rPr lang="en" sz="600"/>
              <a:t> %37[%arg14, %47, %c1, %arg15, %48, %c1] : memref&lt;?x?xf32, #map3&gt;</a:t>
            </a:r>
            <a:endParaRPr sz="600"/>
          </a:p>
          <a:p>
            <a:pPr indent="0" lvl="0" marL="0" rtl="0" algn="l">
              <a:spcBef>
                <a:spcPts val="0"/>
              </a:spcBef>
              <a:spcAft>
                <a:spcPts val="0"/>
              </a:spcAft>
              <a:buNone/>
            </a:pPr>
            <a:r>
              <a:rPr lang="en" sz="600"/>
              <a:t>                      </a:t>
            </a:r>
            <a:r>
              <a:rPr lang="en" sz="600">
                <a:solidFill>
                  <a:srgbClr val="032F62"/>
                </a:solidFill>
                <a:highlight>
                  <a:srgbClr val="F6F8FA"/>
                </a:highlight>
                <a:latin typeface="Consolas"/>
                <a:ea typeface="Consolas"/>
                <a:cs typeface="Consolas"/>
                <a:sym typeface="Consolas"/>
              </a:rPr>
              <a:t>s.matmul</a:t>
            </a:r>
            <a:r>
              <a:rPr lang="en" sz="600"/>
              <a:t> (%43, %46, %49) : memref&lt;?x?xf32, #map3&gt;, memref&lt;?x?xf32, #map3&gt;, memref&lt;?x?xf32, #map3&gt;</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s.generic #some_generic_trait %arg0, %arg3 {</a:t>
            </a:r>
            <a:endParaRPr sz="600"/>
          </a:p>
          <a:p>
            <a:pPr indent="0" lvl="0" marL="0" rtl="0" algn="l">
              <a:spcBef>
                <a:spcPts val="0"/>
              </a:spcBef>
              <a:spcAft>
                <a:spcPts val="0"/>
              </a:spcAft>
              <a:buNone/>
            </a:pPr>
            <a:r>
              <a:rPr lang="en" sz="600"/>
              <a:t>    ^bb0(%arg5: f32, %arg6: f32):       // no predecessors</a:t>
            </a:r>
            <a:endParaRPr sz="600"/>
          </a:p>
          <a:p>
            <a:pPr indent="0" lvl="0" marL="0" rtl="0" algn="l">
              <a:spcBef>
                <a:spcPts val="0"/>
              </a:spcBef>
              <a:spcAft>
                <a:spcPts val="0"/>
              </a:spcAft>
              <a:buNone/>
            </a:pPr>
            <a:r>
              <a:rPr lang="en" sz="600"/>
              <a:t>      s.yield %arg5 : f32</a:t>
            </a:r>
            <a:endParaRPr sz="600"/>
          </a:p>
          <a:p>
            <a:pPr indent="0" lvl="0" marL="0" rtl="0" algn="l">
              <a:spcBef>
                <a:spcPts val="0"/>
              </a:spcBef>
              <a:spcAft>
                <a:spcPts val="0"/>
              </a:spcAft>
              <a:buNone/>
            </a:pPr>
            <a:r>
              <a:rPr lang="en" sz="600"/>
              <a:t>    }: memref&lt;?x?xf32, #map3&gt;, memref&lt;?x?xf32, #map3&gt;</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for %arg5 = %c0 to %3 step %c100 {</a:t>
            </a:r>
            <a:endParaRPr sz="600"/>
          </a:p>
          <a:p>
            <a:pPr indent="0" lvl="0" marL="0" rtl="0" algn="l">
              <a:spcBef>
                <a:spcPts val="0"/>
              </a:spcBef>
              <a:spcAft>
                <a:spcPts val="0"/>
              </a:spcAft>
              <a:buNone/>
            </a:pPr>
            <a:r>
              <a:rPr lang="en" sz="600"/>
              <a:t>      for %arg6 = %c0 to %4 step %c150 {</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%17 = </a:t>
            </a:r>
            <a:r>
              <a:rPr lang="en" sz="600">
                <a:solidFill>
                  <a:srgbClr val="032F62"/>
                </a:solidFill>
                <a:highlight>
                  <a:srgbClr val="F6F8FA"/>
                </a:highlight>
                <a:latin typeface="Consolas"/>
                <a:ea typeface="Consolas"/>
                <a:cs typeface="Consolas"/>
                <a:sym typeface="Consolas"/>
              </a:rPr>
              <a:t>s.subview</a:t>
            </a:r>
            <a:r>
              <a:rPr lang="en" sz="600"/>
              <a:t> %arg2[%arg5, %5, %c1, %c0, %6, %c1] : memref&lt;?x?xf32, #map3&gt;</a:t>
            </a:r>
            <a:endParaRPr sz="600"/>
          </a:p>
          <a:p>
            <a:pPr indent="0" lvl="0" marL="0" rtl="0" algn="l">
              <a:spcBef>
                <a:spcPts val="0"/>
              </a:spcBef>
              <a:spcAft>
                <a:spcPts val="0"/>
              </a:spcAft>
              <a:buNone/>
            </a:pPr>
            <a:r>
              <a:rPr lang="en" sz="600"/>
              <a:t>        for %arg7 = %c0 to %18 step %c20 {</a:t>
            </a:r>
            <a:endParaRPr sz="600"/>
          </a:p>
          <a:p>
            <a:pPr indent="0" lvl="0" marL="0" rtl="0" algn="l">
              <a:spcBef>
                <a:spcPts val="0"/>
              </a:spcBef>
              <a:spcAft>
                <a:spcPts val="0"/>
              </a:spcAft>
              <a:buNone/>
            </a:pPr>
            <a:r>
              <a:rPr lang="en" sz="600"/>
              <a:t>          for %arg8 = %c0 to %20 step %c30 {</a:t>
            </a:r>
            <a:endParaRPr sz="600"/>
          </a:p>
          <a:p>
            <a:pPr indent="0" lvl="0" marL="0" rtl="0" algn="l">
              <a:spcBef>
                <a:spcPts val="0"/>
              </a:spcBef>
              <a:spcAft>
                <a:spcPts val="0"/>
              </a:spcAft>
              <a:buNone/>
            </a:pPr>
            <a:r>
              <a:rPr lang="en" sz="600"/>
              <a:t>            for %arg9 = %c0 to %19 step %c40 {</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%32 = </a:t>
            </a:r>
            <a:r>
              <a:rPr lang="en" sz="600">
                <a:solidFill>
                  <a:srgbClr val="032F62"/>
                </a:solidFill>
                <a:highlight>
                  <a:srgbClr val="F6F8FA"/>
                </a:highlight>
                <a:latin typeface="Consolas"/>
                <a:ea typeface="Consolas"/>
                <a:cs typeface="Consolas"/>
                <a:sym typeface="Consolas"/>
              </a:rPr>
              <a:t>s.subview</a:t>
            </a:r>
            <a:r>
              <a:rPr lang="en" sz="600"/>
              <a:t> %17[%arg7, %30, %c1, %arg8, %31, %c1] : memref&lt;?x?xf32, #map3&gt;</a:t>
            </a:r>
            <a:endParaRPr sz="600"/>
          </a:p>
          <a:p>
            <a:pPr indent="0" lvl="0" marL="0" rtl="0" algn="l">
              <a:spcBef>
                <a:spcPts val="0"/>
              </a:spcBef>
              <a:spcAft>
                <a:spcPts val="0"/>
              </a:spcAft>
              <a:buNone/>
            </a:pPr>
            <a:r>
              <a:rPr lang="en" sz="600"/>
              <a:t>              </a:t>
            </a:r>
            <a:r>
              <a:rPr lang="en" sz="600">
                <a:solidFill>
                  <a:srgbClr val="032F62"/>
                </a:solidFill>
                <a:highlight>
                  <a:srgbClr val="F6F8FA"/>
                </a:highlight>
                <a:latin typeface="Consolas"/>
                <a:ea typeface="Consolas"/>
                <a:cs typeface="Consolas"/>
                <a:sym typeface="Consolas"/>
              </a:rPr>
              <a:t>s.matmul</a:t>
            </a:r>
            <a:r>
              <a:rPr lang="en" sz="600"/>
              <a:t> (%26, %29, %32) : memref&lt;?x?xf32, #map3&gt;, memref&lt;?x?xf32, #map3&gt;, memref&lt;?x?xf32, #map3&gt;</a:t>
            </a:r>
            <a:endParaRPr sz="600"/>
          </a:p>
          <a:p>
            <a:pPr indent="0" lvl="0" marL="0" rtl="0" algn="l">
              <a:spcBef>
                <a:spcPts val="0"/>
              </a:spcBef>
              <a:spcAft>
                <a:spcPts val="0"/>
              </a:spcAft>
              <a:buNone/>
            </a:pPr>
            <a:r>
              <a:rPr lang="en" sz="600"/>
              <a:t>        for %arg7 = %c0 to %21 step %c20 {</a:t>
            </a:r>
            <a:endParaRPr sz="600"/>
          </a:p>
          <a:p>
            <a:pPr indent="0" lvl="0" marL="0" rtl="0" algn="l">
              <a:spcBef>
                <a:spcPts val="0"/>
              </a:spcBef>
              <a:spcAft>
                <a:spcPts val="0"/>
              </a:spcAft>
              <a:buNone/>
            </a:pPr>
            <a:r>
              <a:rPr lang="en" sz="600"/>
              <a:t>          for %arg8 = %c0 to %23 step %c30 {</a:t>
            </a:r>
            <a:endParaRPr sz="600"/>
          </a:p>
          <a:p>
            <a:pPr indent="0" lvl="0" marL="0" rtl="0" algn="l">
              <a:spcBef>
                <a:spcPts val="0"/>
              </a:spcBef>
              <a:spcAft>
                <a:spcPts val="0"/>
              </a:spcAft>
              <a:buNone/>
            </a:pPr>
            <a:r>
              <a:rPr lang="en" sz="600"/>
              <a:t>            for %arg9 = %c0 to %22 step %c40 {</a:t>
            </a:r>
            <a:endParaRPr sz="600"/>
          </a:p>
          <a:p>
            <a:pPr indent="0" lvl="0" marL="0" rtl="0" algn="l">
              <a:spcBef>
                <a:spcPts val="0"/>
              </a:spcBef>
              <a:spcAft>
                <a:spcPts val="0"/>
              </a:spcAft>
              <a:buNone/>
            </a:pPr>
            <a:r>
              <a:rPr lang="en" sz="600"/>
              <a:t>              ...</a:t>
            </a:r>
            <a:endParaRPr sz="600"/>
          </a:p>
          <a:p>
            <a:pPr indent="0" lvl="0" marL="0" rtl="0" algn="l">
              <a:spcBef>
                <a:spcPts val="0"/>
              </a:spcBef>
              <a:spcAft>
                <a:spcPts val="0"/>
              </a:spcAft>
              <a:buNone/>
            </a:pPr>
            <a:r>
              <a:rPr lang="en" sz="600"/>
              <a:t>              %32 = </a:t>
            </a:r>
            <a:r>
              <a:rPr lang="en" sz="600">
                <a:solidFill>
                  <a:srgbClr val="032F62"/>
                </a:solidFill>
                <a:highlight>
                  <a:srgbClr val="F6F8FA"/>
                </a:highlight>
                <a:latin typeface="Consolas"/>
                <a:ea typeface="Consolas"/>
                <a:cs typeface="Consolas"/>
                <a:sym typeface="Consolas"/>
              </a:rPr>
              <a:t>s.subview</a:t>
            </a:r>
            <a:r>
              <a:rPr lang="en" sz="600"/>
              <a:t> %13[%arg7, %30, %c1, %arg8, %31, %c1] : memref&lt;?x?xf32, #map3&gt;</a:t>
            </a:r>
            <a:endParaRPr sz="600"/>
          </a:p>
          <a:p>
            <a:pPr indent="0" lvl="0" marL="0" rtl="0" algn="l">
              <a:spcBef>
                <a:spcPts val="0"/>
              </a:spcBef>
              <a:spcAft>
                <a:spcPts val="0"/>
              </a:spcAft>
              <a:buNone/>
            </a:pPr>
            <a:r>
              <a:rPr lang="en" sz="600"/>
              <a:t>              </a:t>
            </a:r>
            <a:r>
              <a:rPr lang="en" sz="600">
                <a:solidFill>
                  <a:srgbClr val="032F62"/>
                </a:solidFill>
                <a:highlight>
                  <a:srgbClr val="F6F8FA"/>
                </a:highlight>
                <a:latin typeface="Consolas"/>
                <a:ea typeface="Consolas"/>
                <a:cs typeface="Consolas"/>
                <a:sym typeface="Consolas"/>
              </a:rPr>
              <a:t>s.matmul</a:t>
            </a:r>
            <a:r>
              <a:rPr lang="en" sz="600"/>
              <a:t> (%26, %29, %32) : memref&lt;?x?xf32, #map3&gt;, memref&lt;?x?xf32, #map3&gt;, memref&lt;?x?xf32, #map3&gt;</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10" name="Google Shape;810;p92"/>
          <p:cNvSpPr/>
          <p:nvPr/>
        </p:nvSpPr>
        <p:spPr>
          <a:xfrm>
            <a:off x="468300" y="13605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2"/>
          <p:cNvSpPr/>
          <p:nvPr/>
        </p:nvSpPr>
        <p:spPr>
          <a:xfrm>
            <a:off x="976500" y="13605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2"/>
          <p:cNvSpPr/>
          <p:nvPr/>
        </p:nvSpPr>
        <p:spPr>
          <a:xfrm>
            <a:off x="1484700" y="13605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2"/>
          <p:cNvSpPr/>
          <p:nvPr/>
        </p:nvSpPr>
        <p:spPr>
          <a:xfrm>
            <a:off x="19929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2"/>
          <p:cNvSpPr/>
          <p:nvPr/>
        </p:nvSpPr>
        <p:spPr>
          <a:xfrm>
            <a:off x="25011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2"/>
          <p:cNvSpPr/>
          <p:nvPr/>
        </p:nvSpPr>
        <p:spPr>
          <a:xfrm>
            <a:off x="30093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2"/>
          <p:cNvSpPr/>
          <p:nvPr/>
        </p:nvSpPr>
        <p:spPr>
          <a:xfrm>
            <a:off x="35175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2"/>
          <p:cNvSpPr/>
          <p:nvPr/>
        </p:nvSpPr>
        <p:spPr>
          <a:xfrm>
            <a:off x="40257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2"/>
          <p:cNvSpPr/>
          <p:nvPr/>
        </p:nvSpPr>
        <p:spPr>
          <a:xfrm>
            <a:off x="4610100" y="1360525"/>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2"/>
          <p:cNvSpPr/>
          <p:nvPr/>
        </p:nvSpPr>
        <p:spPr>
          <a:xfrm>
            <a:off x="5118300" y="1360525"/>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2"/>
          <p:cNvSpPr/>
          <p:nvPr/>
        </p:nvSpPr>
        <p:spPr>
          <a:xfrm>
            <a:off x="5626500" y="1360525"/>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2"/>
          <p:cNvSpPr/>
          <p:nvPr/>
        </p:nvSpPr>
        <p:spPr>
          <a:xfrm>
            <a:off x="61347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2"/>
          <p:cNvSpPr/>
          <p:nvPr/>
        </p:nvSpPr>
        <p:spPr>
          <a:xfrm>
            <a:off x="66429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2"/>
          <p:cNvSpPr/>
          <p:nvPr/>
        </p:nvSpPr>
        <p:spPr>
          <a:xfrm>
            <a:off x="71511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2"/>
          <p:cNvSpPr/>
          <p:nvPr/>
        </p:nvSpPr>
        <p:spPr>
          <a:xfrm>
            <a:off x="76593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2"/>
          <p:cNvSpPr/>
          <p:nvPr/>
        </p:nvSpPr>
        <p:spPr>
          <a:xfrm>
            <a:off x="8167500" y="13605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2"/>
          <p:cNvSpPr/>
          <p:nvPr/>
        </p:nvSpPr>
        <p:spPr>
          <a:xfrm>
            <a:off x="468300" y="29204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2"/>
          <p:cNvSpPr/>
          <p:nvPr/>
        </p:nvSpPr>
        <p:spPr>
          <a:xfrm>
            <a:off x="976500" y="29204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2"/>
          <p:cNvSpPr/>
          <p:nvPr/>
        </p:nvSpPr>
        <p:spPr>
          <a:xfrm>
            <a:off x="1484700" y="29204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2"/>
          <p:cNvSpPr/>
          <p:nvPr/>
        </p:nvSpPr>
        <p:spPr>
          <a:xfrm>
            <a:off x="1992900" y="29204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2"/>
          <p:cNvSpPr/>
          <p:nvPr/>
        </p:nvSpPr>
        <p:spPr>
          <a:xfrm>
            <a:off x="2501100" y="29204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2"/>
          <p:cNvSpPr/>
          <p:nvPr/>
        </p:nvSpPr>
        <p:spPr>
          <a:xfrm>
            <a:off x="3009300" y="2920425"/>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2"/>
          <p:cNvSpPr/>
          <p:nvPr/>
        </p:nvSpPr>
        <p:spPr>
          <a:xfrm>
            <a:off x="3517500" y="29204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2"/>
          <p:cNvSpPr/>
          <p:nvPr/>
        </p:nvSpPr>
        <p:spPr>
          <a:xfrm>
            <a:off x="4025700" y="2920425"/>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2"/>
          <p:cNvSpPr txBox="1"/>
          <p:nvPr/>
        </p:nvSpPr>
        <p:spPr>
          <a:xfrm>
            <a:off x="1406475" y="2143875"/>
            <a:ext cx="20094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rotate</a:t>
            </a:r>
            <a:endParaRPr sz="1800"/>
          </a:p>
        </p:txBody>
      </p:sp>
      <p:cxnSp>
        <p:nvCxnSpPr>
          <p:cNvPr id="835" name="Google Shape;835;p92"/>
          <p:cNvCxnSpPr>
            <a:stCxn id="813" idx="2"/>
            <a:endCxn id="829" idx="0"/>
          </p:cNvCxnSpPr>
          <p:nvPr/>
        </p:nvCxnSpPr>
        <p:spPr>
          <a:xfrm>
            <a:off x="2247000" y="1845625"/>
            <a:ext cx="0" cy="1074900"/>
          </a:xfrm>
          <a:prstGeom prst="straightConnector1">
            <a:avLst/>
          </a:prstGeom>
          <a:noFill/>
          <a:ln cap="flat" cmpd="sng" w="9525">
            <a:solidFill>
              <a:srgbClr val="000000"/>
            </a:solidFill>
            <a:prstDash val="solid"/>
            <a:round/>
            <a:headEnd len="med" w="med" type="none"/>
            <a:tailEnd len="med" w="med" type="triangle"/>
          </a:ln>
        </p:spPr>
      </p:cxnSp>
      <p:sp>
        <p:nvSpPr>
          <p:cNvPr id="836" name="Google Shape;836;p92"/>
          <p:cNvSpPr/>
          <p:nvPr/>
        </p:nvSpPr>
        <p:spPr>
          <a:xfrm>
            <a:off x="2449500" y="4354150"/>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2"/>
          <p:cNvSpPr/>
          <p:nvPr/>
        </p:nvSpPr>
        <p:spPr>
          <a:xfrm>
            <a:off x="2957700" y="4354150"/>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2"/>
          <p:cNvSpPr/>
          <p:nvPr/>
        </p:nvSpPr>
        <p:spPr>
          <a:xfrm>
            <a:off x="3465900" y="4354150"/>
            <a:ext cx="508200" cy="485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2"/>
          <p:cNvSpPr/>
          <p:nvPr/>
        </p:nvSpPr>
        <p:spPr>
          <a:xfrm>
            <a:off x="3974100" y="4354150"/>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2"/>
          <p:cNvSpPr/>
          <p:nvPr/>
        </p:nvSpPr>
        <p:spPr>
          <a:xfrm>
            <a:off x="4482300" y="4354150"/>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2"/>
          <p:cNvSpPr/>
          <p:nvPr/>
        </p:nvSpPr>
        <p:spPr>
          <a:xfrm>
            <a:off x="4990500" y="4354150"/>
            <a:ext cx="508200" cy="485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92"/>
          <p:cNvSpPr/>
          <p:nvPr/>
        </p:nvSpPr>
        <p:spPr>
          <a:xfrm>
            <a:off x="5498700" y="4354150"/>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2"/>
          <p:cNvSpPr/>
          <p:nvPr/>
        </p:nvSpPr>
        <p:spPr>
          <a:xfrm>
            <a:off x="6006900" y="4354150"/>
            <a:ext cx="508200" cy="48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2"/>
          <p:cNvSpPr txBox="1"/>
          <p:nvPr/>
        </p:nvSpPr>
        <p:spPr>
          <a:xfrm>
            <a:off x="3999300" y="3619150"/>
            <a:ext cx="11691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pack</a:t>
            </a:r>
            <a:endParaRPr sz="1800"/>
          </a:p>
        </p:txBody>
      </p:sp>
      <p:cxnSp>
        <p:nvCxnSpPr>
          <p:cNvPr id="845" name="Google Shape;845;p92"/>
          <p:cNvCxnSpPr>
            <a:stCxn id="830" idx="2"/>
            <a:endCxn id="839" idx="0"/>
          </p:cNvCxnSpPr>
          <p:nvPr/>
        </p:nvCxnSpPr>
        <p:spPr>
          <a:xfrm>
            <a:off x="2755200" y="3405525"/>
            <a:ext cx="1473000" cy="948600"/>
          </a:xfrm>
          <a:prstGeom prst="straightConnector1">
            <a:avLst/>
          </a:prstGeom>
          <a:noFill/>
          <a:ln cap="flat" cmpd="sng" w="9525">
            <a:solidFill>
              <a:srgbClr val="000000"/>
            </a:solidFill>
            <a:prstDash val="solid"/>
            <a:round/>
            <a:headEnd len="med" w="med" type="none"/>
            <a:tailEnd len="med" w="med" type="triangle"/>
          </a:ln>
        </p:spPr>
      </p:cxnSp>
      <p:cxnSp>
        <p:nvCxnSpPr>
          <p:cNvPr id="846" name="Google Shape;846;p92"/>
          <p:cNvCxnSpPr>
            <a:stCxn id="822" idx="2"/>
            <a:endCxn id="840" idx="0"/>
          </p:cNvCxnSpPr>
          <p:nvPr/>
        </p:nvCxnSpPr>
        <p:spPr>
          <a:xfrm flipH="1">
            <a:off x="4736400" y="1845625"/>
            <a:ext cx="2160600" cy="2508600"/>
          </a:xfrm>
          <a:prstGeom prst="straightConnector1">
            <a:avLst/>
          </a:prstGeom>
          <a:noFill/>
          <a:ln cap="flat" cmpd="sng" w="9525">
            <a:solidFill>
              <a:srgbClr val="000000"/>
            </a:solidFill>
            <a:prstDash val="solid"/>
            <a:round/>
            <a:headEnd len="med" w="med" type="none"/>
            <a:tailEnd len="med" w="med" type="triangle"/>
          </a:ln>
        </p:spPr>
      </p:cxnSp>
      <p:sp>
        <p:nvSpPr>
          <p:cNvPr id="847" name="Google Shape;847;p92"/>
          <p:cNvSpPr txBox="1"/>
          <p:nvPr/>
        </p:nvSpPr>
        <p:spPr>
          <a:xfrm>
            <a:off x="4127100" y="681275"/>
            <a:ext cx="8634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unroll</a:t>
            </a:r>
            <a:endParaRPr sz="1800"/>
          </a:p>
        </p:txBody>
      </p:sp>
      <p:cxnSp>
        <p:nvCxnSpPr>
          <p:cNvPr id="848" name="Google Shape;848;p92"/>
          <p:cNvCxnSpPr>
            <a:stCxn id="847" idx="2"/>
            <a:endCxn id="813" idx="0"/>
          </p:cNvCxnSpPr>
          <p:nvPr/>
        </p:nvCxnSpPr>
        <p:spPr>
          <a:xfrm flipH="1">
            <a:off x="2247000" y="1050275"/>
            <a:ext cx="2311800" cy="31020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92"/>
          <p:cNvCxnSpPr>
            <a:stCxn id="847" idx="2"/>
            <a:endCxn id="822" idx="0"/>
          </p:cNvCxnSpPr>
          <p:nvPr/>
        </p:nvCxnSpPr>
        <p:spPr>
          <a:xfrm>
            <a:off x="4558800" y="1050275"/>
            <a:ext cx="2338200" cy="31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55" name="Google Shape;855;p93"/>
          <p:cNvSpPr txBox="1"/>
          <p:nvPr/>
        </p:nvSpPr>
        <p:spPr>
          <a:xfrm>
            <a:off x="-76200" y="2233450"/>
            <a:ext cx="9336300" cy="14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cxnSp>
        <p:nvCxnSpPr>
          <p:cNvPr id="856" name="Google Shape;856;p93"/>
          <p:cNvCxnSpPr/>
          <p:nvPr/>
        </p:nvCxnSpPr>
        <p:spPr>
          <a:xfrm flipH="1">
            <a:off x="7721325" y="1215275"/>
            <a:ext cx="258000" cy="1088700"/>
          </a:xfrm>
          <a:prstGeom prst="straightConnector1">
            <a:avLst/>
          </a:prstGeom>
          <a:noFill/>
          <a:ln cap="flat" cmpd="sng" w="19050">
            <a:solidFill>
              <a:srgbClr val="B4A7D6"/>
            </a:solidFill>
            <a:prstDash val="dot"/>
            <a:round/>
            <a:headEnd len="med" w="med" type="none"/>
            <a:tailEnd len="med" w="med" type="triangle"/>
          </a:ln>
        </p:spPr>
      </p:cxnSp>
      <p:sp>
        <p:nvSpPr>
          <p:cNvPr id="857" name="Google Shape;857;p93"/>
          <p:cNvSpPr txBox="1"/>
          <p:nvPr/>
        </p:nvSpPr>
        <p:spPr>
          <a:xfrm>
            <a:off x="419850" y="723675"/>
            <a:ext cx="3951000" cy="50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AutoNum type="arabicPeriod"/>
            </a:pPr>
            <a:r>
              <a:rPr lang="en" sz="1800">
                <a:solidFill>
                  <a:schemeClr val="dk2"/>
                </a:solidFill>
                <a:latin typeface="Roboto"/>
                <a:ea typeface="Roboto"/>
                <a:cs typeface="Roboto"/>
                <a:sym typeface="Roboto"/>
              </a:rPr>
              <a:t>Match:  </a:t>
            </a:r>
            <a:r>
              <a:rPr lang="en" sz="1800">
                <a:solidFill>
                  <a:schemeClr val="dk2"/>
                </a:solidFill>
                <a:highlight>
                  <a:srgbClr val="FFFFFF"/>
                </a:highlight>
                <a:latin typeface="Roboto"/>
                <a:ea typeface="Roboto"/>
                <a:cs typeface="Roboto"/>
                <a:sym typeface="Roboto"/>
              </a:rPr>
              <a:t>Vector_</a:t>
            </a:r>
            <a:r>
              <a:rPr lang="en" sz="1800">
                <a:solidFill>
                  <a:schemeClr val="dk2"/>
                </a:solidFill>
                <a:highlight>
                  <a:schemeClr val="lt1"/>
                </a:highlight>
                <a:latin typeface="Roboto"/>
                <a:ea typeface="Roboto"/>
                <a:cs typeface="Roboto"/>
                <a:sym typeface="Roboto"/>
              </a:rPr>
              <a:t>ContractionOp</a:t>
            </a:r>
            <a:endParaRPr sz="1800">
              <a:solidFill>
                <a:schemeClr val="dk2"/>
              </a:solidFill>
              <a:latin typeface="Roboto"/>
              <a:ea typeface="Roboto"/>
              <a:cs typeface="Roboto"/>
              <a:sym typeface="Roboto"/>
            </a:endParaRPr>
          </a:p>
        </p:txBody>
      </p:sp>
      <p:sp>
        <p:nvSpPr>
          <p:cNvPr id="858" name="Google Shape;858;p93"/>
          <p:cNvSpPr txBox="1"/>
          <p:nvPr/>
        </p:nvSpPr>
        <p:spPr>
          <a:xfrm>
            <a:off x="1452150" y="1147875"/>
            <a:ext cx="46698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2. Unroll: reduction dimension 1 by factor 2</a:t>
            </a:r>
            <a:endParaRPr sz="1800">
              <a:solidFill>
                <a:schemeClr val="dk2"/>
              </a:solidFill>
              <a:latin typeface="Roboto"/>
              <a:ea typeface="Roboto"/>
              <a:cs typeface="Roboto"/>
              <a:sym typeface="Roboto"/>
            </a:endParaRPr>
          </a:p>
        </p:txBody>
      </p:sp>
      <p:cxnSp>
        <p:nvCxnSpPr>
          <p:cNvPr id="859" name="Google Shape;859;p93"/>
          <p:cNvCxnSpPr/>
          <p:nvPr/>
        </p:nvCxnSpPr>
        <p:spPr>
          <a:xfrm>
            <a:off x="861325" y="1129450"/>
            <a:ext cx="495900" cy="1105200"/>
          </a:xfrm>
          <a:prstGeom prst="straightConnector1">
            <a:avLst/>
          </a:prstGeom>
          <a:noFill/>
          <a:ln cap="flat" cmpd="sng" w="19050">
            <a:solidFill>
              <a:srgbClr val="B4A7D6"/>
            </a:solidFill>
            <a:prstDash val="dot"/>
            <a:round/>
            <a:headEnd len="med" w="med" type="none"/>
            <a:tailEnd len="med" w="med" type="triangle"/>
          </a:ln>
        </p:spPr>
      </p:cxnSp>
      <p:sp>
        <p:nvSpPr>
          <p:cNvPr id="860" name="Google Shape;860;p93"/>
          <p:cNvSpPr txBox="1"/>
          <p:nvPr/>
        </p:nvSpPr>
        <p:spPr>
          <a:xfrm>
            <a:off x="3612475" y="1582700"/>
            <a:ext cx="41394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3. Tag: unrolled reduction dimension 1</a:t>
            </a:r>
            <a:endParaRPr sz="1800">
              <a:solidFill>
                <a:schemeClr val="dk2"/>
              </a:solidFill>
              <a:latin typeface="Roboto"/>
              <a:ea typeface="Roboto"/>
              <a:cs typeface="Roboto"/>
              <a:sym typeface="Roboto"/>
            </a:endParaRPr>
          </a:p>
        </p:txBody>
      </p:sp>
      <p:cxnSp>
        <p:nvCxnSpPr>
          <p:cNvPr id="861" name="Google Shape;861;p93"/>
          <p:cNvCxnSpPr/>
          <p:nvPr/>
        </p:nvCxnSpPr>
        <p:spPr>
          <a:xfrm>
            <a:off x="4103425" y="2023275"/>
            <a:ext cx="983100" cy="252000"/>
          </a:xfrm>
          <a:prstGeom prst="straightConnector1">
            <a:avLst/>
          </a:prstGeom>
          <a:noFill/>
          <a:ln cap="flat" cmpd="sng" w="19050">
            <a:solidFill>
              <a:srgbClr val="B4A7D6"/>
            </a:solidFill>
            <a:prstDash val="dot"/>
            <a:round/>
            <a:headEnd len="med" w="med" type="none"/>
            <a:tailEnd len="med" w="med" type="triangle"/>
          </a:ln>
        </p:spPr>
      </p:cxnSp>
      <p:sp>
        <p:nvSpPr>
          <p:cNvPr id="862" name="Google Shape;862;p93"/>
          <p:cNvSpPr txBox="1"/>
          <p:nvPr/>
        </p:nvSpPr>
        <p:spPr>
          <a:xfrm>
            <a:off x="5671675" y="699275"/>
            <a:ext cx="3344100" cy="500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AutoNum type="arabicPeriod"/>
            </a:pPr>
            <a:r>
              <a:rPr lang="en" sz="1800">
                <a:solidFill>
                  <a:schemeClr val="dk2"/>
                </a:solidFill>
                <a:latin typeface="Roboto"/>
                <a:ea typeface="Roboto"/>
                <a:cs typeface="Roboto"/>
                <a:sym typeface="Roboto"/>
              </a:rPr>
              <a:t>Match:  </a:t>
            </a:r>
            <a:r>
              <a:rPr lang="en" sz="1800">
                <a:solidFill>
                  <a:schemeClr val="dk2"/>
                </a:solidFill>
                <a:highlight>
                  <a:srgbClr val="FFFFFF"/>
                </a:highlight>
                <a:latin typeface="Roboto"/>
                <a:ea typeface="Roboto"/>
                <a:cs typeface="Roboto"/>
                <a:sym typeface="Roboto"/>
              </a:rPr>
              <a:t>Shape[6, 4, 5, 3]</a:t>
            </a:r>
            <a:endParaRPr sz="1800">
              <a:solidFill>
                <a:schemeClr val="dk2"/>
              </a:solidFill>
              <a:latin typeface="Roboto"/>
              <a:ea typeface="Roboto"/>
              <a:cs typeface="Roboto"/>
              <a:sym typeface="Roboto"/>
            </a:endParaRPr>
          </a:p>
        </p:txBody>
      </p:sp>
      <p:cxnSp>
        <p:nvCxnSpPr>
          <p:cNvPr id="863" name="Google Shape;863;p93"/>
          <p:cNvCxnSpPr/>
          <p:nvPr/>
        </p:nvCxnSpPr>
        <p:spPr>
          <a:xfrm>
            <a:off x="1915650" y="1526800"/>
            <a:ext cx="1456500" cy="793500"/>
          </a:xfrm>
          <a:prstGeom prst="straightConnector1">
            <a:avLst/>
          </a:prstGeom>
          <a:noFill/>
          <a:ln cap="flat" cmpd="sng" w="19050">
            <a:solidFill>
              <a:srgbClr val="B4A7D6"/>
            </a:solidFill>
            <a:prstDash val="dot"/>
            <a:round/>
            <a:headEnd len="med" w="med" type="none"/>
            <a:tailEnd len="med" w="med" type="triangle"/>
          </a:ln>
        </p:spPr>
      </p:cxnSp>
      <p:sp>
        <p:nvSpPr>
          <p:cNvPr id="864" name="Google Shape;864;p93"/>
          <p:cNvSpPr txBox="1"/>
          <p:nvPr/>
        </p:nvSpPr>
        <p:spPr>
          <a:xfrm>
            <a:off x="5671675" y="3121775"/>
            <a:ext cx="29583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4. Match: “unrolled” marker</a:t>
            </a:r>
            <a:endParaRPr sz="1800">
              <a:solidFill>
                <a:schemeClr val="dk2"/>
              </a:solidFill>
              <a:latin typeface="Roboto"/>
              <a:ea typeface="Roboto"/>
              <a:cs typeface="Roboto"/>
              <a:sym typeface="Roboto"/>
            </a:endParaRPr>
          </a:p>
        </p:txBody>
      </p:sp>
      <p:cxnSp>
        <p:nvCxnSpPr>
          <p:cNvPr id="865" name="Google Shape;865;p93"/>
          <p:cNvCxnSpPr/>
          <p:nvPr/>
        </p:nvCxnSpPr>
        <p:spPr>
          <a:xfrm flipH="1" rot="10800000">
            <a:off x="6630475" y="2718550"/>
            <a:ext cx="609600" cy="390000"/>
          </a:xfrm>
          <a:prstGeom prst="straightConnector1">
            <a:avLst/>
          </a:prstGeom>
          <a:noFill/>
          <a:ln cap="flat" cmpd="sng" w="19050">
            <a:solidFill>
              <a:srgbClr val="B4A7D6"/>
            </a:solidFill>
            <a:prstDash val="dot"/>
            <a:round/>
            <a:headEnd len="med" w="med" type="none"/>
            <a:tailEnd len="med" w="med" type="triangle"/>
          </a:ln>
        </p:spPr>
      </p:cxnSp>
      <p:sp>
        <p:nvSpPr>
          <p:cNvPr id="866" name="Google Shape;866;p93"/>
          <p:cNvSpPr txBox="1"/>
          <p:nvPr/>
        </p:nvSpPr>
        <p:spPr>
          <a:xfrm>
            <a:off x="419850" y="3847500"/>
            <a:ext cx="7816800" cy="5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5. Pack: pack 2 iterations of reduction dimension 1 into one vector register</a:t>
            </a:r>
            <a:endParaRPr sz="1800">
              <a:solidFill>
                <a:schemeClr val="dk2"/>
              </a:solidFill>
              <a:latin typeface="Roboto"/>
              <a:ea typeface="Roboto"/>
              <a:cs typeface="Roboto"/>
              <a:sym typeface="Roboto"/>
            </a:endParaRPr>
          </a:p>
        </p:txBody>
      </p:sp>
      <p:cxnSp>
        <p:nvCxnSpPr>
          <p:cNvPr id="867" name="Google Shape;867;p93"/>
          <p:cNvCxnSpPr/>
          <p:nvPr/>
        </p:nvCxnSpPr>
        <p:spPr>
          <a:xfrm flipH="1" rot="10800000">
            <a:off x="1159975" y="2734800"/>
            <a:ext cx="2220300" cy="1112700"/>
          </a:xfrm>
          <a:prstGeom prst="straightConnector1">
            <a:avLst/>
          </a:prstGeom>
          <a:noFill/>
          <a:ln cap="flat" cmpd="sng" w="19050">
            <a:solidFill>
              <a:srgbClr val="B4A7D6"/>
            </a:solidFill>
            <a:prstDash val="dot"/>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4"/>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73" name="Google Shape;873;p94"/>
          <p:cNvSpPr txBox="1"/>
          <p:nvPr/>
        </p:nvSpPr>
        <p:spPr>
          <a:xfrm>
            <a:off x="419850" y="1381925"/>
            <a:ext cx="8625300" cy="25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vector.contract #contraction_trait %lhs, %rhs, %acc</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      : vector&lt;6x4x3xf32&gt;, vector&lt;5x4x3xf32&gt;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874" name="Google Shape;874;p94"/>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5"/>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80" name="Google Shape;880;p95"/>
          <p:cNvSpPr txBox="1"/>
          <p:nvPr/>
        </p:nvSpPr>
        <p:spPr>
          <a:xfrm>
            <a:off x="419850" y="1381925"/>
            <a:ext cx="86253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 Unroll reduction dimension 1 by a factor of 2</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vector.slice %arg0 {offsets = [0, 0, 0], sizes = [6, 2, 3]} : </a:t>
            </a:r>
            <a:r>
              <a:rPr lang="en" sz="1000">
                <a:solidFill>
                  <a:srgbClr val="005CC5"/>
                </a:solidFill>
                <a:highlight>
                  <a:srgbClr val="F6F8FA"/>
                </a:highlight>
                <a:latin typeface="Consolas"/>
                <a:ea typeface="Consolas"/>
                <a:cs typeface="Consolas"/>
                <a:sym typeface="Consolas"/>
              </a:rPr>
              <a:t>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%1 = vector.slice %arg1 {offsets = [0, 0, 0], sizes = [5, 2, 3]} : vector&lt;5x4x3xf32&gt; to vector&lt;5x2x3xf32&gt;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vector.contract #contraction_trait %0, %1, %acc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%arg0 {offsets = [0, 2,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vector.slice %arg1 {offsets = [0, 2, 0], sizes = [5, 2, 3]} : vector&lt;5x4x3xf32&gt; to vector&lt;5x2x3xf32&gt;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vector.contract #contraction_trait %3, %4, %2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881" name="Google Shape;881;p95"/>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6"/>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87" name="Google Shape;887;p96"/>
          <p:cNvSpPr txBox="1"/>
          <p:nvPr/>
        </p:nvSpPr>
        <p:spPr>
          <a:xfrm>
            <a:off x="419850" y="1381925"/>
            <a:ext cx="86253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 Match and transform first unrolled contraction op</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vector.slice %arg0 {offsets = [0, 0,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%1 = vector.slice %arg1 {offsets = [0, 0, 0], sizes = [5, 2, 3]} : vector&lt;5x4x3xf32&gt; to vector&lt;5x2x3xf32&gt;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vector.contract #contraction_trait %0, %1, %acc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%arg0 {offsets = [0, 2,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vector.slice %arg1 {offsets = [0, 2, 0], sizes = [5, 2, 3]} : vector&lt;6x4x3xf32&gt; to vector&lt;6x2x3xf32&gt;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vector.contract #contraction_trait %3, %4, %2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888" name="Google Shape;888;p96"/>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
        <p:nvSpPr>
          <p:cNvPr id="889" name="Google Shape;889;p96"/>
          <p:cNvSpPr txBox="1"/>
          <p:nvPr/>
        </p:nvSpPr>
        <p:spPr>
          <a:xfrm>
            <a:off x="192575" y="2235650"/>
            <a:ext cx="8116500" cy="6405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38" name="Google Shape;238;p34"/>
          <p:cNvSpPr/>
          <p:nvPr/>
        </p:nvSpPr>
        <p:spPr>
          <a:xfrm>
            <a:off x="1137725" y="1798875"/>
            <a:ext cx="1487400" cy="190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2394850" y="2259100"/>
            <a:ext cx="3289500" cy="255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7"/>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895" name="Google Shape;895;p97"/>
          <p:cNvSpPr txBox="1"/>
          <p:nvPr/>
        </p:nvSpPr>
        <p:spPr>
          <a:xfrm>
            <a:off x="419850" y="1381925"/>
            <a:ext cx="86253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 Slice and pack LHS vectors</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vector.slice %arg0 {offsets = [0, 0,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%1 = vector.slice %arg1 {offsets = [0, 0, 0], sizes = [5, 2, 3]} : vector&lt;5x4x3xf32&gt; to vector&lt;5x2x3xf32&gt;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vector.contract #contraction_trait %0, %1, %acc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%arg0 {offsets = [0, 2,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vector.slice %arg1 {offsets = [0, 2, 0], sizes = [5, 2, 3]} : vector&lt;6x4x3xf32&gt; to vector&lt;6x2x3xf32&gt;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vector.contract #contraction_trait %3, %4, %2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896" name="Google Shape;896;p97"/>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
        <p:nvSpPr>
          <p:cNvPr id="897" name="Google Shape;897;p97"/>
          <p:cNvSpPr txBox="1"/>
          <p:nvPr/>
        </p:nvSpPr>
        <p:spPr>
          <a:xfrm>
            <a:off x="421175" y="1986550"/>
            <a:ext cx="8116500" cy="26688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vector.slice %0 {offsets = [0, 0,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%0 {offsets = [0, 1,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vector.rotate %3 :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vector.pack %2, %4 : vector&lt;6x1x6xf32&gt;</a:t>
            </a:r>
            <a:endParaRPr sz="10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8"/>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903" name="Google Shape;903;p98"/>
          <p:cNvSpPr txBox="1"/>
          <p:nvPr/>
        </p:nvSpPr>
        <p:spPr>
          <a:xfrm>
            <a:off x="419850" y="1381925"/>
            <a:ext cx="86253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 Slice and pack RHS vectors</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vector.slice %arg0 {offsets = [0, 0,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%1 = vector.slice %arg1 {offsets = [0, 0, 0], sizes = [5, 2, 3]} : vector&lt;5x4x3xf32&gt; to vector&lt;5x2x3xf32&gt;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vector.contract #contraction_trait %0, %1, %acc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%arg0 {offsets = [0, 2,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vector.slice %arg1 {offsets = [0, 2, 0], sizes = [5, 2, 3]} : vector&lt;6x4x3xf32&gt; to vector&lt;6x2x3xf32&gt;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vector.contract #contraction_trait %3, %4, %2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904" name="Google Shape;904;p98"/>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
        <p:nvSpPr>
          <p:cNvPr id="905" name="Google Shape;905;p98"/>
          <p:cNvSpPr txBox="1"/>
          <p:nvPr/>
        </p:nvSpPr>
        <p:spPr>
          <a:xfrm>
            <a:off x="421175" y="1986550"/>
            <a:ext cx="8116500" cy="26688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vector.slice %0 {offsets = [0, 0,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%0 {offsets = [0, 1,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vector.rotate %3 :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vector.pack %2, %4 : vector&lt;6x1x6xf32&gt;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%6 = vector.slice %1 {offsets = [0, 0, 0], sizes = [6, 1, 3]} : vector&lt;5x2x3xf32&gt; to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%7 = vector.slice %1 {offsets = [0, 1, 0], sizes = [6, 1, 3]} : vector&lt;5x2x3xf32&gt; to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%8 = vector.rotate %7 :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%9 = vector.pack %6, %8 : vector&lt;5x1x6xf32&gt;</a:t>
            </a:r>
            <a:endParaRPr sz="10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9"/>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Declarative Transformations (3) Unroll and Pack</a:t>
            </a:r>
            <a:endParaRPr/>
          </a:p>
        </p:txBody>
      </p:sp>
      <p:sp>
        <p:nvSpPr>
          <p:cNvPr id="911" name="Google Shape;911;p99"/>
          <p:cNvSpPr txBox="1"/>
          <p:nvPr/>
        </p:nvSpPr>
        <p:spPr>
          <a:xfrm>
            <a:off x="419850" y="1381925"/>
            <a:ext cx="86253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 Create new contraction op operating on packed registers (better vector unit </a:t>
            </a:r>
            <a:r>
              <a:rPr lang="en" sz="1000">
                <a:solidFill>
                  <a:srgbClr val="005CC5"/>
                </a:solidFill>
                <a:highlight>
                  <a:srgbClr val="F6F8FA"/>
                </a:highlight>
                <a:latin typeface="Consolas"/>
                <a:ea typeface="Consolas"/>
                <a:cs typeface="Consolas"/>
                <a:sym typeface="Consolas"/>
              </a:rPr>
              <a:t>utilization</a:t>
            </a:r>
            <a:r>
              <a:rPr lang="en" sz="1000">
                <a:solidFill>
                  <a:srgbClr val="005CC5"/>
                </a:solidFill>
                <a:highlight>
                  <a:srgbClr val="F6F8FA"/>
                </a:highlight>
                <a:latin typeface="Consolas"/>
                <a:ea typeface="Consolas"/>
                <a:cs typeface="Consolas"/>
                <a:sym typeface="Consolas"/>
              </a:rPr>
              <a: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%0 = vector.slice %arg0 {offsets = [0, 0,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%1 = vector.slice %arg1 {offsets = [0, 0, 0], sizes = [5, 2, 3]} : vector&lt;5x4x3xf32&gt; to vector&lt;5x2x3xf32&gt;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vector.contract #contraction_trait %0, %1, %acc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%arg0 {offsets = [0, 2, 0], sizes = [6, 2, 3]} : vector&lt;6x4x3xf32&gt; to vector&lt;6x2x3xf32&gt;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vector.slice %arg1 {offsets = [0, 2, 0], sizes = [5, 2, 3]} : vector&lt;6x4x3xf32&gt; to vector&lt;6x2x3xf32&gt;</a:t>
            </a:r>
            <a:endParaRPr sz="1000">
              <a:solidFill>
                <a:srgbClr val="24292E"/>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vector.contract #contraction_trait %3, %4, %2 : vector&lt;6x2x3xf32&gt;, vector&lt;5x2x3xf32&gt; into vector&lt;6x5xf32&gt;</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6F8FA"/>
              </a:highlight>
              <a:latin typeface="Consolas"/>
              <a:ea typeface="Consolas"/>
              <a:cs typeface="Consolas"/>
              <a:sym typeface="Consolas"/>
            </a:endParaRPr>
          </a:p>
          <a:p>
            <a:pPr indent="0" lvl="0" marL="0" marR="152400" rtl="0" algn="l">
              <a:lnSpc>
                <a:spcPct val="14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
        <p:nvSpPr>
          <p:cNvPr id="912" name="Google Shape;912;p99"/>
          <p:cNvSpPr txBox="1"/>
          <p:nvPr/>
        </p:nvSpPr>
        <p:spPr>
          <a:xfrm>
            <a:off x="-76200" y="709450"/>
            <a:ext cx="9336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Pat&lt;(Vector_ContractionOp:$op $A, $B, $C), (Unroll&lt;[6, 2, 5, 3], </a:t>
            </a:r>
            <a:r>
              <a:rPr lang="en" sz="1100">
                <a:solidFill>
                  <a:srgbClr val="008800"/>
                </a:solidFill>
                <a:highlight>
                  <a:srgbClr val="FFFFFF"/>
                </a:highlight>
              </a:rPr>
              <a:t>"UnrollReductionDim1"</a:t>
            </a:r>
            <a:r>
              <a:rPr lang="en" sz="1100">
                <a:highlight>
                  <a:srgbClr val="FFFFFF"/>
                </a:highlight>
              </a:rPr>
              <a:t>&gt; $op), [(Constraint&lt;HasShape&lt;[6, 4, 5, 3]&gt;&gt; $op)]&gt;;</a:t>
            </a:r>
            <a:endParaRPr sz="1100">
              <a:highlight>
                <a:srgbClr val="FFFFFF"/>
              </a:highlight>
            </a:endParaRPr>
          </a:p>
          <a:p>
            <a:pPr indent="0" lvl="0" marL="0" rtl="0" algn="l">
              <a:spcBef>
                <a:spcPts val="0"/>
              </a:spcBef>
              <a:spcAft>
                <a:spcPts val="0"/>
              </a:spcAft>
              <a:buNone/>
            </a:pPr>
            <a:r>
              <a:rPr lang="en" sz="1100">
                <a:solidFill>
                  <a:srgbClr val="000088"/>
                </a:solidFill>
                <a:highlight>
                  <a:srgbClr val="FFFFFF"/>
                </a:highlight>
              </a:rPr>
              <a:t>def</a:t>
            </a:r>
            <a:r>
              <a:rPr lang="en" sz="1100">
                <a:highlight>
                  <a:srgbClr val="FFFFFF"/>
                </a:highlight>
              </a:rPr>
              <a:t> : Pat&lt;(Vector_</a:t>
            </a:r>
            <a:r>
              <a:rPr lang="en" sz="1100">
                <a:highlight>
                  <a:schemeClr val="lt1"/>
                </a:highlight>
              </a:rPr>
              <a:t>ContractionOp</a:t>
            </a:r>
            <a:r>
              <a:rPr lang="en" sz="1100">
                <a:highlight>
                  <a:srgbClr val="FFFFFF"/>
                </a:highlight>
              </a:rPr>
              <a:t>:$op $A, $B, $C), (Pack&lt;[1, 2, 1, 1], </a:t>
            </a:r>
            <a:r>
              <a:rPr lang="en" sz="1100">
                <a:solidFill>
                  <a:srgbClr val="008800"/>
                </a:solidFill>
                <a:highlight>
                  <a:srgbClr val="FFFFFF"/>
                </a:highlight>
              </a:rPr>
              <a:t>"</a:t>
            </a:r>
            <a:r>
              <a:rPr lang="en" sz="1100">
                <a:solidFill>
                  <a:srgbClr val="008800"/>
                </a:solidFill>
                <a:highlight>
                  <a:schemeClr val="lt1"/>
                </a:highlight>
              </a:rPr>
              <a:t>PackDim1</a:t>
            </a:r>
            <a:r>
              <a:rPr lang="en" sz="1100">
                <a:solidFill>
                  <a:srgbClr val="008800"/>
                </a:solidFill>
                <a:highlight>
                  <a:srgbClr val="FFFFFF"/>
                </a:highlight>
              </a:rPr>
              <a:t>"</a:t>
            </a:r>
            <a:r>
              <a:rPr lang="en" sz="1100">
                <a:highlight>
                  <a:srgbClr val="FFFFFF"/>
                </a:highlight>
              </a:rPr>
              <a:t>&gt; $op), [(Constraint&lt;HasMarker&lt;</a:t>
            </a:r>
            <a:r>
              <a:rPr lang="en" sz="1100">
                <a:solidFill>
                  <a:srgbClr val="008800"/>
                </a:solidFill>
                <a:highlight>
                  <a:srgbClr val="FFFFFF"/>
                </a:highlight>
              </a:rPr>
              <a:t>"</a:t>
            </a:r>
            <a:r>
              <a:rPr lang="en" sz="1100">
                <a:solidFill>
                  <a:srgbClr val="008800"/>
                </a:solidFill>
                <a:highlight>
                  <a:schemeClr val="lt1"/>
                </a:highlight>
              </a:rPr>
              <a:t>UnrollReductionDim1</a:t>
            </a:r>
            <a:r>
              <a:rPr lang="en" sz="1100">
                <a:solidFill>
                  <a:srgbClr val="008800"/>
                </a:solidFill>
                <a:highlight>
                  <a:srgbClr val="FFFFFF"/>
                </a:highlight>
              </a:rPr>
              <a:t>"</a:t>
            </a:r>
            <a:r>
              <a:rPr lang="en" sz="1100">
                <a:highlight>
                  <a:srgbClr val="FFFFFF"/>
                </a:highlight>
              </a:rPr>
              <a:t>&gt;&gt; $op)]&gt;;</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spcBef>
                <a:spcPts val="0"/>
              </a:spcBef>
              <a:spcAft>
                <a:spcPts val="0"/>
              </a:spcAft>
              <a:buNone/>
            </a:pPr>
            <a:r>
              <a:t/>
            </a:r>
            <a:endParaRPr sz="1100">
              <a:highlight>
                <a:srgbClr val="FFFFFF"/>
              </a:highlight>
            </a:endParaRPr>
          </a:p>
        </p:txBody>
      </p:sp>
      <p:sp>
        <p:nvSpPr>
          <p:cNvPr id="913" name="Google Shape;913;p99"/>
          <p:cNvSpPr txBox="1"/>
          <p:nvPr/>
        </p:nvSpPr>
        <p:spPr>
          <a:xfrm>
            <a:off x="421175" y="1986550"/>
            <a:ext cx="8116500" cy="2668800"/>
          </a:xfrm>
          <a:prstGeom prst="rect">
            <a:avLst/>
          </a:prstGeom>
          <a:solidFill>
            <a:srgbClr val="FFFFFF">
              <a:alpha val="8933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%2 = vector.slice %0 {offsets = [0, 0,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%3 = vector.slice %0 {offsets = [0, 1, 0], sizes = [6, 1, 3]} : vector&lt;6x2x3xf32&gt; to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%4 = vector.rotate %3 : vector&lt;6x1x3xf32&gt;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%5 = vector.pack %2, %4 : vector&lt;6x1x6xf32&gt;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%6 = vector.slice %1 {offsets = [0, 0, 0], sizes = [6, 1, 3]} : vector&lt;5x2x3xf32&gt; to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%7 = vector.slice %1 {offsets = [0, 1, 0], sizes = [6, 1, 3]} : vector&lt;5x2x3xf32&gt; to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%8 = vector.rotate %7 : vector&lt;5x1x3xf32&gt;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rPr lang="en" sz="1000">
                <a:solidFill>
                  <a:srgbClr val="005CC5"/>
                </a:solidFill>
                <a:highlight>
                  <a:srgbClr val="F6F8FA"/>
                </a:highlight>
                <a:latin typeface="Consolas"/>
                <a:ea typeface="Consolas"/>
                <a:cs typeface="Consolas"/>
                <a:sym typeface="Consolas"/>
              </a:rPr>
              <a:t>%9 = vector.pack %6, %8 : vector&lt;5x1x6xf32&gt;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a:p>
            <a:pPr indent="0" lvl="0" marL="0" rtl="0" algn="l">
              <a:spcBef>
                <a:spcPts val="0"/>
              </a:spcBef>
              <a:spcAft>
                <a:spcPts val="0"/>
              </a:spcAft>
              <a:buNone/>
            </a:pPr>
            <a:r>
              <a:rPr lang="en" sz="1000">
                <a:solidFill>
                  <a:srgbClr val="005CC5"/>
                </a:solidFill>
                <a:highlight>
                  <a:srgbClr val="F6F8FA"/>
                </a:highlight>
                <a:latin typeface="Consolas"/>
                <a:ea typeface="Consolas"/>
                <a:cs typeface="Consolas"/>
                <a:sym typeface="Consolas"/>
              </a:rPr>
              <a:t>%10 = vector.contract #contraction_trait %5, %9, %acc : vector&lt;6x1x6xf32&gt;, vector&lt;5x1x6xf32&gt; into vector&lt;6x5xf32&gt;</a:t>
            </a:r>
            <a:endParaRPr sz="1000">
              <a:solidFill>
                <a:srgbClr val="005CC5"/>
              </a:solidFill>
              <a:highlight>
                <a:srgbClr val="F6F8FA"/>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00">
              <a:solidFill>
                <a:srgbClr val="005CC5"/>
              </a:solidFill>
              <a:highlight>
                <a:srgbClr val="F6F8FA"/>
              </a:highlight>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0"/>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1"/>
          <p:cNvSpPr txBox="1"/>
          <p:nvPr/>
        </p:nvSpPr>
        <p:spPr>
          <a:xfrm>
            <a:off x="419850" y="876075"/>
            <a:ext cx="8809200" cy="42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6AA84F"/>
                </a:solidFill>
                <a:latin typeface="Roboto"/>
                <a:ea typeface="Roboto"/>
                <a:cs typeface="Roboto"/>
                <a:sym typeface="Roboto"/>
              </a:rPr>
              <a:t>This is the vision underlying our design and implementation for MLIR codegen</a:t>
            </a:r>
            <a:endParaRPr b="1" sz="1800">
              <a:solidFill>
                <a:srgbClr val="6AA84F"/>
              </a:solidFill>
              <a:latin typeface="Roboto"/>
              <a:ea typeface="Roboto"/>
              <a:cs typeface="Roboto"/>
              <a:sym typeface="Roboto"/>
            </a:endParaRPr>
          </a:p>
          <a:p>
            <a:pPr indent="-342900" lvl="0" marL="457200" rtl="0" algn="l">
              <a:lnSpc>
                <a:spcPct val="115000"/>
              </a:lnSpc>
              <a:spcBef>
                <a:spcPts val="0"/>
              </a:spcBef>
              <a:spcAft>
                <a:spcPts val="0"/>
              </a:spcAft>
              <a:buClr>
                <a:srgbClr val="6AA84F"/>
              </a:buClr>
              <a:buSzPts val="1800"/>
              <a:buFont typeface="Roboto"/>
              <a:buChar char="●"/>
            </a:pPr>
            <a:r>
              <a:rPr lang="en" sz="1800">
                <a:solidFill>
                  <a:srgbClr val="6AA84F"/>
                </a:solidFill>
                <a:latin typeface="Roboto"/>
                <a:ea typeface="Roboto"/>
                <a:cs typeface="Roboto"/>
                <a:sym typeface="Roboto"/>
              </a:rPr>
              <a:t>Harness hardware and (domain-specific) language heterogeneity</a:t>
            </a:r>
            <a:endParaRPr sz="1800">
              <a:solidFill>
                <a:srgbClr val="6AA84F"/>
              </a:solidFill>
              <a:latin typeface="Roboto"/>
              <a:ea typeface="Roboto"/>
              <a:cs typeface="Roboto"/>
              <a:sym typeface="Roboto"/>
            </a:endParaRPr>
          </a:p>
          <a:p>
            <a:pPr indent="-342900" lvl="0" marL="457200" rtl="0" algn="l">
              <a:lnSpc>
                <a:spcPct val="115000"/>
              </a:lnSpc>
              <a:spcBef>
                <a:spcPts val="0"/>
              </a:spcBef>
              <a:spcAft>
                <a:spcPts val="0"/>
              </a:spcAft>
              <a:buClr>
                <a:srgbClr val="6AA84F"/>
              </a:buClr>
              <a:buSzPts val="1800"/>
              <a:buFont typeface="Roboto"/>
              <a:buChar char="●"/>
            </a:pPr>
            <a:r>
              <a:rPr lang="en" sz="1800">
                <a:solidFill>
                  <a:srgbClr val="6AA84F"/>
                </a:solidFill>
                <a:latin typeface="Roboto"/>
                <a:ea typeface="Roboto"/>
                <a:cs typeface="Roboto"/>
                <a:sym typeface="Roboto"/>
              </a:rPr>
              <a:t>Simplify writing and maintaining retargetable analyses and transformations</a:t>
            </a:r>
            <a:endParaRPr b="1" sz="1800">
              <a:solidFill>
                <a:srgbClr val="6AA84F"/>
              </a:solidFill>
              <a:latin typeface="Roboto"/>
              <a:ea typeface="Roboto"/>
              <a:cs typeface="Roboto"/>
              <a:sym typeface="Roboto"/>
            </a:endParaRPr>
          </a:p>
          <a:p>
            <a:pPr indent="0" lvl="0" marL="0" rtl="0" algn="l">
              <a:lnSpc>
                <a:spcPct val="115000"/>
              </a:lnSpc>
              <a:spcBef>
                <a:spcPts val="1000"/>
              </a:spcBef>
              <a:spcAft>
                <a:spcPts val="0"/>
              </a:spcAft>
              <a:buNone/>
            </a:pPr>
            <a:r>
              <a:rPr b="1" lang="en" sz="1800">
                <a:solidFill>
                  <a:schemeClr val="dk2"/>
                </a:solidFill>
                <a:latin typeface="Roboto"/>
                <a:ea typeface="Roboto"/>
                <a:cs typeface="Roboto"/>
                <a:sym typeface="Roboto"/>
              </a:rPr>
              <a:t>Structure</a:t>
            </a:r>
            <a:r>
              <a:rPr lang="en" sz="1800">
                <a:solidFill>
                  <a:schemeClr val="dk2"/>
                </a:solidFill>
                <a:latin typeface="Roboto"/>
                <a:ea typeface="Roboto"/>
                <a:cs typeface="Roboto"/>
                <a:sym typeface="Roboto"/>
              </a:rPr>
              <a:t> is static information that enables the </a:t>
            </a:r>
            <a:r>
              <a:rPr b="1" lang="en" sz="1800">
                <a:solidFill>
                  <a:srgbClr val="6AA84F"/>
                </a:solidFill>
                <a:latin typeface="Roboto"/>
                <a:ea typeface="Roboto"/>
                <a:cs typeface="Roboto"/>
                <a:sym typeface="Roboto"/>
              </a:rPr>
              <a:t>composition</a:t>
            </a:r>
            <a:r>
              <a:rPr lang="en" sz="1800">
                <a:solidFill>
                  <a:schemeClr val="dk2"/>
                </a:solidFill>
                <a:latin typeface="Roboto"/>
                <a:ea typeface="Roboto"/>
                <a:cs typeface="Roboto"/>
                <a:sym typeface="Roboto"/>
              </a:rPr>
              <a:t> of the following steps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Defining standard and custom ops for HPC and ML</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capturing op, iterator and type-specific properties</a:t>
            </a:r>
            <a:endParaRPr sz="1800">
              <a:solidFill>
                <a:schemeClr val="dk2"/>
              </a:solidFill>
              <a:latin typeface="Roboto"/>
              <a:ea typeface="Roboto"/>
              <a:cs typeface="Roboto"/>
              <a:sym typeface="Roboto"/>
            </a:endParaRPr>
          </a:p>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Progressive</a:t>
            </a:r>
            <a:r>
              <a:rPr lang="en" sz="1800">
                <a:solidFill>
                  <a:schemeClr val="dk2"/>
                </a:solidFill>
                <a:latin typeface="Roboto"/>
                <a:ea typeface="Roboto"/>
                <a:cs typeface="Roboto"/>
                <a:sym typeface="Roboto"/>
              </a:rPr>
              <a:t> lowering to loops, hardware/library blocks, hybrid of both</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enabling key transformations (tile, fuse, transpose, copy to smaller buffer)</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lower to control flow &amp; side-effects only when and where it makes sense</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offer declarative patterns leveraging MLIR rewriting and legalization logic</a:t>
            </a:r>
            <a:endParaRPr sz="1800">
              <a:solidFill>
                <a:schemeClr val="dk2"/>
              </a:solidFill>
              <a:latin typeface="Roboto"/>
              <a:ea typeface="Roboto"/>
              <a:cs typeface="Roboto"/>
              <a:sym typeface="Roboto"/>
            </a:endParaRPr>
          </a:p>
          <a:p>
            <a:pPr indent="-342900" lvl="1" marL="9144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expose hardware constraints and cost</a:t>
            </a:r>
            <a:r>
              <a:rPr lang="en" sz="1800">
                <a:solidFill>
                  <a:schemeClr val="dk2"/>
                </a:solidFill>
                <a:latin typeface="Roboto"/>
                <a:ea typeface="Roboto"/>
                <a:cs typeface="Roboto"/>
                <a:sym typeface="Roboto"/>
              </a:rPr>
              <a:t> model = </a:t>
            </a:r>
            <a:r>
              <a:rPr i="1" lang="en" sz="1800">
                <a:solidFill>
                  <a:schemeClr val="dk2"/>
                </a:solidFill>
                <a:latin typeface="Roboto"/>
                <a:ea typeface="Roboto"/>
                <a:cs typeface="Roboto"/>
                <a:sym typeface="Roboto"/>
              </a:rPr>
              <a:t>f</a:t>
            </a:r>
            <a:r>
              <a:rPr lang="en" sz="1800">
                <a:solidFill>
                  <a:schemeClr val="dk2"/>
                </a:solidFill>
                <a:latin typeface="Roboto"/>
                <a:ea typeface="Roboto"/>
                <a:cs typeface="Roboto"/>
                <a:sym typeface="Roboto"/>
              </a:rPr>
              <a:t>(hardware)</a:t>
            </a:r>
            <a:endParaRPr sz="1800">
              <a:solidFill>
                <a:schemeClr val="dk2"/>
              </a:solidFill>
              <a:latin typeface="Roboto"/>
              <a:ea typeface="Roboto"/>
              <a:cs typeface="Roboto"/>
              <a:sym typeface="Roboto"/>
            </a:endParaRPr>
          </a:p>
          <a:p>
            <a:pPr indent="0" lvl="0" marL="0" rtl="0" algn="ctr">
              <a:lnSpc>
                <a:spcPct val="115000"/>
              </a:lnSpc>
              <a:spcBef>
                <a:spcPts val="1000"/>
              </a:spcBef>
              <a:spcAft>
                <a:spcPts val="0"/>
              </a:spcAft>
              <a:buNone/>
            </a:pPr>
            <a:r>
              <a:rPr b="1" lang="en" sz="1800">
                <a:solidFill>
                  <a:schemeClr val="dk2"/>
                </a:solidFill>
                <a:latin typeface="Roboto"/>
                <a:ea typeface="Roboto"/>
                <a:cs typeface="Roboto"/>
                <a:sym typeface="Roboto"/>
              </a:rPr>
              <a:t>Feedback welcome!</a:t>
            </a:r>
            <a:endParaRPr b="1" sz="1800">
              <a:solidFill>
                <a:schemeClr val="dk2"/>
              </a:solidFill>
              <a:latin typeface="Roboto"/>
              <a:ea typeface="Roboto"/>
              <a:cs typeface="Roboto"/>
              <a:sym typeface="Roboto"/>
            </a:endParaRPr>
          </a:p>
          <a:p>
            <a:pPr indent="0" lvl="0" marL="0" marR="0" rtl="0" algn="l">
              <a:lnSpc>
                <a:spcPct val="115000"/>
              </a:lnSpc>
              <a:spcBef>
                <a:spcPts val="0"/>
              </a:spcBef>
              <a:spcAft>
                <a:spcPts val="0"/>
              </a:spcAft>
              <a:buNone/>
            </a:pPr>
            <a:r>
              <a:t/>
            </a:r>
            <a:endParaRPr sz="1800">
              <a:solidFill>
                <a:schemeClr val="dk2"/>
              </a:solidFill>
              <a:latin typeface="Roboto"/>
              <a:ea typeface="Roboto"/>
              <a:cs typeface="Roboto"/>
              <a:sym typeface="Roboto"/>
            </a:endParaRPr>
          </a:p>
        </p:txBody>
      </p:sp>
      <p:sp>
        <p:nvSpPr>
          <p:cNvPr id="924" name="Google Shape;924;p101"/>
          <p:cNvSpPr txBox="1"/>
          <p:nvPr>
            <p:ph type="title"/>
          </p:nvPr>
        </p:nvSpPr>
        <p:spPr>
          <a:xfrm>
            <a:off x="180900" y="159025"/>
            <a:ext cx="87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MLIR Codegen: </a:t>
            </a:r>
            <a:r>
              <a:rPr lang="en"/>
              <a:t>Making Good Use of Structure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02"/>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3"/>
          <p:cNvSpPr txBox="1"/>
          <p:nvPr>
            <p:ph type="title"/>
          </p:nvPr>
        </p:nvSpPr>
        <p:spPr>
          <a:xfrm>
            <a:off x="176225" y="703050"/>
            <a:ext cx="8634000" cy="3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47" name="Google Shape;247;p35"/>
          <p:cNvSpPr/>
          <p:nvPr/>
        </p:nvSpPr>
        <p:spPr>
          <a:xfrm>
            <a:off x="1137725" y="1798875"/>
            <a:ext cx="1487400" cy="190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2394850" y="2259100"/>
            <a:ext cx="3289500" cy="255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5"/>
          <p:cNvPicPr preferRelativeResize="0"/>
          <p:nvPr/>
        </p:nvPicPr>
        <p:blipFill>
          <a:blip r:embed="rId4">
            <a:alphaModFix/>
          </a:blip>
          <a:stretch>
            <a:fillRect/>
          </a:stretch>
        </p:blipFill>
        <p:spPr>
          <a:xfrm>
            <a:off x="1640325" y="3023163"/>
            <a:ext cx="5494020" cy="204905"/>
          </a:xfrm>
          <a:prstGeom prst="rect">
            <a:avLst/>
          </a:prstGeom>
          <a:noFill/>
          <a:ln>
            <a:noFill/>
          </a:ln>
        </p:spPr>
      </p:pic>
      <p:pic>
        <p:nvPicPr>
          <p:cNvPr id="252" name="Google Shape;252;p35"/>
          <p:cNvPicPr preferRelativeResize="0"/>
          <p:nvPr/>
        </p:nvPicPr>
        <p:blipFill>
          <a:blip r:embed="rId5">
            <a:alphaModFix/>
          </a:blip>
          <a:stretch>
            <a:fillRect/>
          </a:stretch>
        </p:blipFill>
        <p:spPr>
          <a:xfrm>
            <a:off x="1326950" y="3407525"/>
            <a:ext cx="6120765" cy="14789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6"/>
          <p:cNvPicPr preferRelativeResize="0"/>
          <p:nvPr/>
        </p:nvPicPr>
        <p:blipFill>
          <a:blip r:embed="rId3">
            <a:alphaModFix/>
          </a:blip>
          <a:stretch>
            <a:fillRect/>
          </a:stretch>
        </p:blipFill>
        <p:spPr>
          <a:xfrm>
            <a:off x="1346200" y="241600"/>
            <a:ext cx="6451600" cy="4838700"/>
          </a:xfrm>
          <a:prstGeom prst="rect">
            <a:avLst/>
          </a:prstGeom>
          <a:noFill/>
          <a:ln>
            <a:noFill/>
          </a:ln>
        </p:spPr>
      </p:pic>
      <p:sp>
        <p:nvSpPr>
          <p:cNvPr id="258" name="Google Shape;258;p36"/>
          <p:cNvSpPr/>
          <p:nvPr/>
        </p:nvSpPr>
        <p:spPr>
          <a:xfrm>
            <a:off x="1137725" y="2259100"/>
            <a:ext cx="1487400" cy="144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2394850" y="2259100"/>
            <a:ext cx="3289500" cy="255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1805625" y="3228075"/>
            <a:ext cx="1295700" cy="1072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5442850" y="1915450"/>
            <a:ext cx="1295700" cy="160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6"/>
          <p:cNvPicPr preferRelativeResize="0"/>
          <p:nvPr/>
        </p:nvPicPr>
        <p:blipFill>
          <a:blip r:embed="rId4">
            <a:alphaModFix/>
          </a:blip>
          <a:stretch>
            <a:fillRect/>
          </a:stretch>
        </p:blipFill>
        <p:spPr>
          <a:xfrm>
            <a:off x="1640325" y="3023163"/>
            <a:ext cx="5494020" cy="2049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